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5"/>
  </p:notesMasterIdLst>
  <p:sldIdLst>
    <p:sldId id="256" r:id="rId4"/>
    <p:sldId id="396" r:id="rId6"/>
    <p:sldId id="356" r:id="rId7"/>
    <p:sldId id="386" r:id="rId8"/>
    <p:sldId id="359" r:id="rId9"/>
    <p:sldId id="361" r:id="rId10"/>
    <p:sldId id="399" r:id="rId11"/>
    <p:sldId id="400" r:id="rId12"/>
    <p:sldId id="362" r:id="rId13"/>
    <p:sldId id="398" r:id="rId14"/>
    <p:sldId id="266" r:id="rId15"/>
    <p:sldId id="392" r:id="rId16"/>
    <p:sldId id="364" r:id="rId17"/>
    <p:sldId id="363" r:id="rId18"/>
    <p:sldId id="388" r:id="rId19"/>
    <p:sldId id="365" r:id="rId20"/>
    <p:sldId id="371" r:id="rId21"/>
    <p:sldId id="395" r:id="rId22"/>
    <p:sldId id="366" r:id="rId23"/>
    <p:sldId id="368" r:id="rId24"/>
    <p:sldId id="433" r:id="rId25"/>
    <p:sldId id="369" r:id="rId26"/>
    <p:sldId id="389" r:id="rId27"/>
    <p:sldId id="390" r:id="rId28"/>
    <p:sldId id="387" r:id="rId29"/>
    <p:sldId id="451" r:id="rId30"/>
    <p:sldId id="370" r:id="rId31"/>
    <p:sldId id="397" r:id="rId32"/>
    <p:sldId id="265" r:id="rId33"/>
    <p:sldId id="372" r:id="rId34"/>
    <p:sldId id="377" r:id="rId35"/>
    <p:sldId id="373" r:id="rId36"/>
    <p:sldId id="374" r:id="rId37"/>
    <p:sldId id="375" r:id="rId38"/>
    <p:sldId id="432" r:id="rId39"/>
    <p:sldId id="431" r:id="rId40"/>
    <p:sldId id="275" r:id="rId41"/>
    <p:sldId id="380" r:id="rId42"/>
    <p:sldId id="464" r:id="rId43"/>
    <p:sldId id="465" r:id="rId44"/>
    <p:sldId id="466" r:id="rId45"/>
    <p:sldId id="467" r:id="rId46"/>
    <p:sldId id="468" r:id="rId47"/>
    <p:sldId id="469" r:id="rId48"/>
    <p:sldId id="470" r:id="rId49"/>
    <p:sldId id="471" r:id="rId50"/>
    <p:sldId id="472" r:id="rId51"/>
    <p:sldId id="473" r:id="rId52"/>
    <p:sldId id="474" r:id="rId53"/>
    <p:sldId id="475" r:id="rId54"/>
    <p:sldId id="476" r:id="rId55"/>
    <p:sldId id="477" r:id="rId56"/>
    <p:sldId id="478"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97" r:id="rId76"/>
    <p:sldId id="498" r:id="rId77"/>
    <p:sldId id="499" r:id="rId78"/>
    <p:sldId id="500" r:id="rId79"/>
    <p:sldId id="501" r:id="rId80"/>
    <p:sldId id="502" r:id="rId81"/>
    <p:sldId id="503" r:id="rId82"/>
    <p:sldId id="504" r:id="rId83"/>
    <p:sldId id="505" r:id="rId84"/>
    <p:sldId id="507" r:id="rId85"/>
    <p:sldId id="506" r:id="rId86"/>
    <p:sldId id="508" r:id="rId87"/>
    <p:sldId id="509" r:id="rId88"/>
    <p:sldId id="510" r:id="rId89"/>
    <p:sldId id="511" r:id="rId90"/>
    <p:sldId id="512" r:id="rId91"/>
    <p:sldId id="513" r:id="rId92"/>
    <p:sldId id="514" r:id="rId93"/>
    <p:sldId id="515" r:id="rId94"/>
  </p:sldIdLst>
  <p:sldSz cx="12192000" cy="6858000"/>
  <p:notesSz cx="6858000" cy="9144000"/>
  <p:custDataLst>
    <p:tags r:id="rId9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676" autoAdjust="0"/>
  </p:normalViewPr>
  <p:slideViewPr>
    <p:cSldViewPr snapToGrid="0" snapToObjects="1" showGuides="1">
      <p:cViewPr varScale="1">
        <p:scale>
          <a:sx n="72" d="100"/>
          <a:sy n="72" d="100"/>
        </p:scale>
        <p:origin x="932" y="48"/>
      </p:cViewPr>
      <p:guideLst>
        <p:guide orient="horz" pos="2160"/>
        <p:guide pos="3840"/>
      </p:guideLst>
    </p:cSldViewPr>
  </p:slideViewPr>
  <p:outlineViewPr>
    <p:cViewPr>
      <p:scale>
        <a:sx n="33" d="100"/>
        <a:sy n="33" d="100"/>
      </p:scale>
      <p:origin x="0" y="21296"/>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48" d="100"/>
          <a:sy n="48" d="100"/>
        </p:scale>
        <p:origin x="2184" y="184"/>
      </p:cViewPr>
      <p:guideLst/>
    </p:cSldViewPr>
  </p:notesViewPr>
  <p:gridSpacing cx="76200" cy="76200"/>
</p:viewPr>
</file>

<file path=ppt/_rels/presentation.xml.rels><?xml version="1.0" encoding="UTF-8" standalone="yes"?>
<Relationships xmlns="http://schemas.openxmlformats.org/package/2006/relationships"><Relationship Id="rId98" Type="http://schemas.openxmlformats.org/officeDocument/2006/relationships/tags" Target="tags/tag238.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B8E9B-9938-FE4B-AE28-1C6AC5DA273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215D2-4FF9-AF41-91A8-41FD4B9A927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一些程序员为了方便，直接使用了国内下载工具下载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1B215D2-4FF9-AF41-91A8-41FD4B9A927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PhAnim="0" showMasterSp="0" userDrawn="1">
  <p:cSld name="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p:nvPr/>
        </p:nvGrpSpPr>
        <p:grpSpPr bwMode="auto">
          <a:xfrm>
            <a:off x="0" y="1773238"/>
            <a:ext cx="12192000" cy="4895850"/>
            <a:chOff x="664" y="1951"/>
            <a:chExt cx="4308" cy="2120"/>
          </a:xfrm>
        </p:grpSpPr>
        <p:sp>
          <p:nvSpPr>
            <p:cNvPr id="4112" name="Freeform 16"/>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0" y="2795199"/>
            <a:ext cx="121920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endParaRPr lang="zh-CN" altLang="en-US" noProof="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56652" y="981075"/>
            <a:ext cx="2645833" cy="5100638"/>
          </a:xfrm>
        </p:spPr>
        <p:txBody>
          <a:bodyPr vert="eaVert"/>
          <a:lstStyle/>
          <a:p>
            <a:r>
              <a:rPr lang="zh-CN" altLang="en-US"/>
              <a:t>单击此处编辑母版标题样式</a:t>
            </a:r>
            <a:endParaRPr lang="zh-CN" altLang="en-US"/>
          </a:p>
        </p:txBody>
      </p:sp>
      <p:sp>
        <p:nvSpPr>
          <p:cNvPr id="3" name="竖排文本占位符 2"/>
          <p:cNvSpPr>
            <a:spLocks noGrp="1"/>
          </p:cNvSpPr>
          <p:nvPr>
            <p:ph type="body" orient="vert" idx="1"/>
          </p:nvPr>
        </p:nvSpPr>
        <p:spPr>
          <a:xfrm>
            <a:off x="814918" y="981075"/>
            <a:ext cx="7738533" cy="51006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00151" y="981076"/>
            <a:ext cx="9793816" cy="8683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814918" y="1989139"/>
            <a:ext cx="10587567" cy="4092575"/>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681037"/>
            <a:ext cx="12192000" cy="1325563"/>
          </a:xfrm>
        </p:spPr>
        <p:txBody>
          <a:bodyPr/>
          <a:lstStyle>
            <a:lvl1pPr algn="ct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38200" y="2006599"/>
            <a:ext cx="10515600" cy="4170363"/>
          </a:xfrm>
        </p:spPr>
        <p:txBody>
          <a:bodyPr/>
          <a:lstStyle>
            <a:lvl1pPr marL="0"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1pPr>
            <a:lvl2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2pPr>
            <a:lvl3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3pPr>
            <a:lvl4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4pPr>
            <a:lvl5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981076"/>
            <a:ext cx="12192000" cy="868363"/>
          </a:xfrm>
        </p:spPr>
        <p:txBody>
          <a:bodyPr/>
          <a:lstStyle>
            <a:lvl1pP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showMasterSp="0" userDrawn="1">
  <p:cSld name="1_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p:nvPr/>
        </p:nvGrpSpPr>
        <p:grpSpPr bwMode="auto">
          <a:xfrm>
            <a:off x="0" y="1773238"/>
            <a:ext cx="12192000" cy="4895850"/>
            <a:chOff x="664" y="1951"/>
            <a:chExt cx="4308" cy="2120"/>
          </a:xfrm>
        </p:grpSpPr>
        <p:sp>
          <p:nvSpPr>
            <p:cNvPr id="4112" name="Freeform 16"/>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0" y="2795199"/>
            <a:ext cx="121920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endParaRPr lang="zh-CN" altLang="en-US" noProof="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4918" y="1989139"/>
            <a:ext cx="5192183" cy="40925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210300" y="1989139"/>
            <a:ext cx="5192184" cy="40925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image" Target="../media/image5.png"/><Relationship Id="rId15" Type="http://schemas.openxmlformats.org/officeDocument/2006/relationships/image" Target="../media/image4.jpeg"/><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image" Target="../media/image5.png"/><Relationship Id="rId15" Type="http://schemas.openxmlformats.org/officeDocument/2006/relationships/image" Target="../media/image4.jpeg"/><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56" name="Picture 32" descr="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7"/>
          <p:cNvSpPr>
            <a:spLocks noChangeArrowheads="1"/>
          </p:cNvSpPr>
          <p:nvPr/>
        </p:nvSpPr>
        <p:spPr bwMode="gray">
          <a:xfrm>
            <a:off x="0" y="5638800"/>
            <a:ext cx="12192000" cy="1219200"/>
          </a:xfrm>
          <a:prstGeom prst="rect">
            <a:avLst/>
          </a:prstGeom>
          <a:gradFill rotWithShape="1">
            <a:gsLst>
              <a:gs pos="0">
                <a:srgbClr val="FFFFFF">
                  <a:alpha val="70000"/>
                </a:srgbClr>
              </a:gs>
              <a:gs pos="100000">
                <a:srgbClr val="3366FF">
                  <a:alpha val="60001"/>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1027" name="Rectangle 3"/>
          <p:cNvSpPr>
            <a:spLocks noGrp="1" noChangeArrowheads="1"/>
          </p:cNvSpPr>
          <p:nvPr>
            <p:ph type="body" idx="1"/>
          </p:nvPr>
        </p:nvSpPr>
        <p:spPr bwMode="auto">
          <a:xfrm>
            <a:off x="814918" y="1989139"/>
            <a:ext cx="10587567"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1"/>
            <a:r>
              <a:rPr lang="zh-CN" altLang="en-US" dirty="0"/>
              <a:t>第三级</a:t>
            </a:r>
            <a:endParaRPr lang="zh-CN" altLang="en-US" dirty="0"/>
          </a:p>
          <a:p>
            <a:pPr lvl="2"/>
            <a:r>
              <a:rPr lang="zh-CN" altLang="en-US" dirty="0"/>
              <a:t>第四级</a:t>
            </a:r>
            <a:endParaRPr lang="zh-CN" altLang="en-US" dirty="0"/>
          </a:p>
          <a:p>
            <a:pPr lvl="3"/>
            <a:r>
              <a:rPr lang="zh-CN" altLang="en-US" dirty="0"/>
              <a:t>第五级</a:t>
            </a:r>
            <a:endParaRPr lang="zh-CN" altLang="en-US" dirty="0"/>
          </a:p>
        </p:txBody>
      </p:sp>
      <p:sp>
        <p:nvSpPr>
          <p:cNvPr id="1048" name="Rectangle 24"/>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1026" name="Rectangle 2"/>
          <p:cNvSpPr>
            <a:spLocks noGrp="1" noChangeArrowheads="1"/>
          </p:cNvSpPr>
          <p:nvPr>
            <p:ph type="title"/>
          </p:nvPr>
        </p:nvSpPr>
        <p:spPr bwMode="auto">
          <a:xfrm>
            <a:off x="-1" y="981076"/>
            <a:ext cx="121920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pic>
        <p:nvPicPr>
          <p:cNvPr id="1053" name="Picture 29" descr="artplus_nature_naturalcity42_f"/>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1000"/>
                                        <p:tgtEl>
                                          <p:spTgt spid="1026"/>
                                        </p:tgtEl>
                                      </p:cBhvr>
                                    </p:animEffect>
                                  </p:childTnLst>
                                </p:cTn>
                              </p:par>
                              <p:par>
                                <p:cTn id="8" presetID="22" presetClass="entr" presetSubtype="4" fill="hold"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wipe(down)">
                                      <p:cBhvr>
                                        <p:cTn id="10" dur="1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ctr" rtl="0" fontAlgn="base">
        <a:spcBef>
          <a:spcPct val="0"/>
        </a:spcBef>
        <a:spcAft>
          <a:spcPct val="0"/>
        </a:spcAft>
        <a:defRPr sz="4200" b="1" i="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lgn="ctr" rtl="0" fontAlgn="base">
        <a:spcBef>
          <a:spcPct val="0"/>
        </a:spcBef>
        <a:spcAft>
          <a:spcPct val="0"/>
        </a:spcAft>
        <a:defRPr sz="4200" b="1" i="1">
          <a:solidFill>
            <a:schemeClr val="tx1"/>
          </a:solidFill>
          <a:latin typeface="Arial" panose="020B0604020202020204" pitchFamily="34" charset="0"/>
        </a:defRPr>
      </a:lvl2pPr>
      <a:lvl3pPr algn="ctr" rtl="0" fontAlgn="base">
        <a:spcBef>
          <a:spcPct val="0"/>
        </a:spcBef>
        <a:spcAft>
          <a:spcPct val="0"/>
        </a:spcAft>
        <a:defRPr sz="4200" b="1" i="1">
          <a:solidFill>
            <a:schemeClr val="tx1"/>
          </a:solidFill>
          <a:latin typeface="Arial" panose="020B0604020202020204" pitchFamily="34" charset="0"/>
        </a:defRPr>
      </a:lvl3pPr>
      <a:lvl4pPr algn="ctr" rtl="0" fontAlgn="base">
        <a:spcBef>
          <a:spcPct val="0"/>
        </a:spcBef>
        <a:spcAft>
          <a:spcPct val="0"/>
        </a:spcAft>
        <a:defRPr sz="4200" b="1" i="1">
          <a:solidFill>
            <a:schemeClr val="tx1"/>
          </a:solidFill>
          <a:latin typeface="Arial" panose="020B0604020202020204" pitchFamily="34" charset="0"/>
        </a:defRPr>
      </a:lvl4pPr>
      <a:lvl5pPr algn="ctr" rtl="0" fontAlgn="base">
        <a:spcBef>
          <a:spcPct val="0"/>
        </a:spcBef>
        <a:spcAft>
          <a:spcPct val="0"/>
        </a:spcAft>
        <a:defRPr sz="4200" b="1" i="1">
          <a:solidFill>
            <a:schemeClr val="tx1"/>
          </a:solidFill>
          <a:latin typeface="Arial" panose="020B0604020202020204" pitchFamily="34" charset="0"/>
        </a:defRPr>
      </a:lvl5pPr>
      <a:lvl6pPr marL="457200" algn="ctr" rtl="0" fontAlgn="base">
        <a:spcBef>
          <a:spcPct val="0"/>
        </a:spcBef>
        <a:spcAft>
          <a:spcPct val="0"/>
        </a:spcAft>
        <a:defRPr sz="4200" b="1" i="1">
          <a:solidFill>
            <a:schemeClr val="tx1"/>
          </a:solidFill>
          <a:latin typeface="Arial" panose="020B0604020202020204" pitchFamily="34" charset="0"/>
        </a:defRPr>
      </a:lvl6pPr>
      <a:lvl7pPr marL="914400" algn="ctr" rtl="0" fontAlgn="base">
        <a:spcBef>
          <a:spcPct val="0"/>
        </a:spcBef>
        <a:spcAft>
          <a:spcPct val="0"/>
        </a:spcAft>
        <a:defRPr sz="4200" b="1" i="1">
          <a:solidFill>
            <a:schemeClr val="tx1"/>
          </a:solidFill>
          <a:latin typeface="Arial" panose="020B0604020202020204" pitchFamily="34" charset="0"/>
        </a:defRPr>
      </a:lvl7pPr>
      <a:lvl8pPr marL="1371600" algn="ctr" rtl="0" fontAlgn="base">
        <a:spcBef>
          <a:spcPct val="0"/>
        </a:spcBef>
        <a:spcAft>
          <a:spcPct val="0"/>
        </a:spcAft>
        <a:defRPr sz="4200" b="1" i="1">
          <a:solidFill>
            <a:schemeClr val="tx1"/>
          </a:solidFill>
          <a:latin typeface="Arial" panose="020B0604020202020204" pitchFamily="34" charset="0"/>
        </a:defRPr>
      </a:lvl8pPr>
      <a:lvl9pPr marL="1828800" algn="ctr" rtl="0" fontAlgn="base">
        <a:spcBef>
          <a:spcPct val="0"/>
        </a:spcBef>
        <a:spcAft>
          <a:spcPct val="0"/>
        </a:spcAft>
        <a:defRPr sz="4200" b="1" i="1">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folHlink"/>
        </a:buClr>
        <a:buFont typeface="Wingdings" panose="05000000000000000000" pitchFamily="2" charset="2"/>
        <a:buBlip>
          <a:blip r:embed="rId17"/>
        </a:buBlip>
        <a:defRPr sz="32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l" rtl="0" fontAlgn="base">
        <a:spcBef>
          <a:spcPct val="20000"/>
        </a:spcBef>
        <a:spcAft>
          <a:spcPct val="0"/>
        </a:spcAft>
        <a:buClr>
          <a:schemeClr val="tx2"/>
        </a:buClr>
        <a:buFont typeface="Wingdings" panose="05000000000000000000" pitchFamily="2" charset="2"/>
        <a:buBlip>
          <a:blip r:embed="rId17"/>
        </a:buBlip>
        <a:defRPr sz="28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rtl="0" fontAlgn="base">
        <a:spcBef>
          <a:spcPct val="20000"/>
        </a:spcBef>
        <a:spcAft>
          <a:spcPct val="0"/>
        </a:spcAft>
        <a:buBlip>
          <a:blip r:embed="rId17"/>
        </a:buBlip>
        <a:defRPr sz="2400" kern="1200">
          <a:solidFill>
            <a:schemeClr val="tx1"/>
          </a:solidFill>
          <a:latin typeface="+mn-lt"/>
          <a:ea typeface="+mn-ea"/>
          <a:cs typeface="+mn-cs"/>
        </a:defRPr>
      </a:lvl3pPr>
      <a:lvl4pPr marL="1600200" indent="-228600" algn="l" rtl="0" fontAlgn="base">
        <a:spcBef>
          <a:spcPct val="20000"/>
        </a:spcBef>
        <a:spcAft>
          <a:spcPct val="0"/>
        </a:spcAft>
        <a:buBlip>
          <a:blip r:embed="rId17"/>
        </a:buBlip>
        <a:defRPr sz="2000" kern="1200">
          <a:solidFill>
            <a:schemeClr val="tx1"/>
          </a:solidFill>
          <a:latin typeface="+mn-lt"/>
          <a:ea typeface="+mn-ea"/>
          <a:cs typeface="+mn-cs"/>
        </a:defRPr>
      </a:lvl4pPr>
      <a:lvl5pPr marL="2057400" indent="-228600" algn="l" rtl="0" fontAlgn="base">
        <a:spcBef>
          <a:spcPct val="20000"/>
        </a:spcBef>
        <a:spcAft>
          <a:spcPct val="0"/>
        </a:spcAft>
        <a:buBlip>
          <a:blip r:embed="rId18"/>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pic>
        <p:nvPicPr>
          <p:cNvPr id="7" name="Picture 32" descr="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descr="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4"/>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pic>
        <p:nvPicPr>
          <p:cNvPr id="11" name="Picture 29" descr="artplus_nature_naturalcity42_f"/>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6" Type="http://schemas.openxmlformats.org/officeDocument/2006/relationships/slideLayout" Target="../slideLayouts/slideLayout19.xml"/><Relationship Id="rId25" Type="http://schemas.openxmlformats.org/officeDocument/2006/relationships/tags" Target="../tags/tag24.xml"/><Relationship Id="rId24" Type="http://schemas.openxmlformats.org/officeDocument/2006/relationships/image" Target="../media/image10.png"/><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2" Type="http://schemas.openxmlformats.org/officeDocument/2006/relationships/slideLayout" Target="../slideLayouts/slideLayout19.xml"/><Relationship Id="rId11" Type="http://schemas.openxmlformats.org/officeDocument/2006/relationships/tags" Target="../tags/tag34.xml"/><Relationship Id="rId10" Type="http://schemas.openxmlformats.org/officeDocument/2006/relationships/image" Target="../media/image10.png"/><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png"/><Relationship Id="rId1" Type="http://schemas.openxmlformats.org/officeDocument/2006/relationships/image" Target="../media/image17.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1.jpeg"/><Relationship Id="rId1" Type="http://schemas.openxmlformats.org/officeDocument/2006/relationships/image" Target="../media/image20.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1" Type="http://schemas.openxmlformats.org/officeDocument/2006/relationships/slideLayout" Target="../slideLayouts/slideLayout19.xml"/><Relationship Id="rId30" Type="http://schemas.openxmlformats.org/officeDocument/2006/relationships/tags" Target="../tags/tag63.xml"/><Relationship Id="rId3" Type="http://schemas.openxmlformats.org/officeDocument/2006/relationships/tags" Target="../tags/tag37.xml"/><Relationship Id="rId29" Type="http://schemas.openxmlformats.org/officeDocument/2006/relationships/image" Target="../media/image10.png"/><Relationship Id="rId28" Type="http://schemas.openxmlformats.org/officeDocument/2006/relationships/tags" Target="../tags/tag62.xml"/><Relationship Id="rId27" Type="http://schemas.openxmlformats.org/officeDocument/2006/relationships/tags" Target="../tags/tag61.xml"/><Relationship Id="rId26" Type="http://schemas.openxmlformats.org/officeDocument/2006/relationships/tags" Target="../tags/tag60.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tags" Target="../tags/tag36.xml"/><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5" Type="http://schemas.openxmlformats.org/officeDocument/2006/relationships/slideLayout" Target="../slideLayouts/slideLayout19.xml"/><Relationship Id="rId14" Type="http://schemas.openxmlformats.org/officeDocument/2006/relationships/tags" Target="../tags/tag76.xml"/><Relationship Id="rId13" Type="http://schemas.openxmlformats.org/officeDocument/2006/relationships/image" Target="../media/image10.png"/><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2" Type="http://schemas.openxmlformats.org/officeDocument/2006/relationships/slideLayout" Target="../slideLayouts/slideLayout19.xml"/><Relationship Id="rId21" Type="http://schemas.openxmlformats.org/officeDocument/2006/relationships/tags" Target="../tags/tag96.xml"/><Relationship Id="rId20" Type="http://schemas.openxmlformats.org/officeDocument/2006/relationships/image" Target="../media/image10.png"/><Relationship Id="rId2" Type="http://schemas.openxmlformats.org/officeDocument/2006/relationships/tags" Target="../tags/tag78.xml"/><Relationship Id="rId19" Type="http://schemas.openxmlformats.org/officeDocument/2006/relationships/tags" Target="../tags/tag95.xml"/><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9" Type="http://schemas.openxmlformats.org/officeDocument/2006/relationships/slideLayout" Target="../slideLayouts/slideLayout19.xml"/><Relationship Id="rId18" Type="http://schemas.openxmlformats.org/officeDocument/2006/relationships/tags" Target="../tags/tag113.xml"/><Relationship Id="rId17" Type="http://schemas.openxmlformats.org/officeDocument/2006/relationships/image" Target="../media/image10.png"/><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8" Type="http://schemas.openxmlformats.org/officeDocument/2006/relationships/slideLayout" Target="../slideLayouts/slideLayout19.xml"/><Relationship Id="rId17" Type="http://schemas.openxmlformats.org/officeDocument/2006/relationships/tags" Target="../tags/tag129.xml"/><Relationship Id="rId16" Type="http://schemas.openxmlformats.org/officeDocument/2006/relationships/image" Target="../media/image10.png"/><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9" Type="http://schemas.openxmlformats.org/officeDocument/2006/relationships/slideLayout" Target="../slideLayouts/slideLayout19.xml"/><Relationship Id="rId18" Type="http://schemas.openxmlformats.org/officeDocument/2006/relationships/tags" Target="../tags/tag146.xml"/><Relationship Id="rId17" Type="http://schemas.openxmlformats.org/officeDocument/2006/relationships/image" Target="../media/image10.png"/><Relationship Id="rId16" Type="http://schemas.openxmlformats.org/officeDocument/2006/relationships/tags" Target="../tags/tag145.xml"/><Relationship Id="rId15" Type="http://schemas.openxmlformats.org/officeDocument/2006/relationships/tags" Target="../tags/tag144.xml"/><Relationship Id="rId14" Type="http://schemas.openxmlformats.org/officeDocument/2006/relationships/tags" Target="../tags/tag143.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72.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9" Type="http://schemas.openxmlformats.org/officeDocument/2006/relationships/slideLayout" Target="../slideLayouts/slideLayout19.xml"/><Relationship Id="rId18" Type="http://schemas.openxmlformats.org/officeDocument/2006/relationships/tags" Target="../tags/tag163.xml"/><Relationship Id="rId17" Type="http://schemas.openxmlformats.org/officeDocument/2006/relationships/image" Target="../media/image10.png"/><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2" Type="http://schemas.openxmlformats.org/officeDocument/2006/relationships/slideLayout" Target="../slideLayouts/slideLayout19.xml"/><Relationship Id="rId21" Type="http://schemas.openxmlformats.org/officeDocument/2006/relationships/tags" Target="../tags/tag183.xml"/><Relationship Id="rId20" Type="http://schemas.openxmlformats.org/officeDocument/2006/relationships/image" Target="../media/image10.png"/><Relationship Id="rId2" Type="http://schemas.openxmlformats.org/officeDocument/2006/relationships/tags" Target="../tags/tag165.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76.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9" Type="http://schemas.openxmlformats.org/officeDocument/2006/relationships/slideLayout" Target="../slideLayouts/slideLayout19.xml"/><Relationship Id="rId18" Type="http://schemas.openxmlformats.org/officeDocument/2006/relationships/tags" Target="../tags/tag200.xml"/><Relationship Id="rId17" Type="http://schemas.openxmlformats.org/officeDocument/2006/relationships/image" Target="../media/image10.png"/><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9" Type="http://schemas.openxmlformats.org/officeDocument/2006/relationships/slideLayout" Target="../slideLayouts/slideLayout19.xml"/><Relationship Id="rId18" Type="http://schemas.openxmlformats.org/officeDocument/2006/relationships/tags" Target="../tags/tag217.xml"/><Relationship Id="rId17" Type="http://schemas.openxmlformats.org/officeDocument/2006/relationships/image" Target="../media/image10.png"/><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2" Type="http://schemas.openxmlformats.org/officeDocument/2006/relationships/slideLayout" Target="../slideLayouts/slideLayout19.xml"/><Relationship Id="rId21" Type="http://schemas.openxmlformats.org/officeDocument/2006/relationships/tags" Target="../tags/tag237.xml"/><Relationship Id="rId20" Type="http://schemas.openxmlformats.org/officeDocument/2006/relationships/image" Target="../media/image10.png"/><Relationship Id="rId2" Type="http://schemas.openxmlformats.org/officeDocument/2006/relationships/tags" Target="../tags/tag219.xml"/><Relationship Id="rId19" Type="http://schemas.openxmlformats.org/officeDocument/2006/relationships/tags" Target="../tags/tag236.xml"/><Relationship Id="rId18" Type="http://schemas.openxmlformats.org/officeDocument/2006/relationships/tags" Target="../tags/tag235.xml"/><Relationship Id="rId17" Type="http://schemas.openxmlformats.org/officeDocument/2006/relationships/tags" Target="../tags/tag234.xml"/><Relationship Id="rId16" Type="http://schemas.openxmlformats.org/officeDocument/2006/relationships/tags" Target="../tags/tag233.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tags" Target="../tags/tag2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10973"/>
            <a:ext cx="9144000" cy="1143000"/>
          </a:xfrm>
        </p:spPr>
        <p:txBody>
          <a:bodyPr>
            <a:normAutofit fontScale="90000"/>
          </a:bodyPr>
          <a:lstStyle/>
          <a:p>
            <a:pPr algn="ctr"/>
            <a:r>
              <a:rPr lang="zh-CN" altLang="en-US" sz="4400" dirty="0"/>
              <a:t>汇编语言与逆向技术</a:t>
            </a:r>
            <a:br>
              <a:rPr lang="en-US" sz="4400" dirty="0"/>
            </a:br>
            <a:br>
              <a:rPr lang="en-US" sz="3200" dirty="0"/>
            </a:br>
            <a:r>
              <a:rPr lang="zh-CN" altLang="en-US" sz="4400" b="1" dirty="0"/>
              <a:t>课程介绍</a:t>
            </a:r>
            <a:endParaRPr lang="en-US" sz="3200" b="1" dirty="0"/>
          </a:p>
        </p:txBody>
      </p:sp>
      <p:sp>
        <p:nvSpPr>
          <p:cNvPr id="4" name="Title 1"/>
          <p:cNvSpPr txBox="1"/>
          <p:nvPr/>
        </p:nvSpPr>
        <p:spPr bwMode="auto">
          <a:xfrm>
            <a:off x="1524000" y="5486401"/>
            <a:ext cx="9144000" cy="124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panose="020B0604020202020204" pitchFamily="34" charset="0"/>
              </a:defRPr>
            </a:lvl2pPr>
            <a:lvl3pPr algn="ctr" rtl="0" fontAlgn="base">
              <a:spcBef>
                <a:spcPct val="0"/>
              </a:spcBef>
              <a:spcAft>
                <a:spcPct val="0"/>
              </a:spcAft>
              <a:defRPr sz="4200" b="1" i="1">
                <a:solidFill>
                  <a:schemeClr val="tx1"/>
                </a:solidFill>
                <a:latin typeface="Arial" panose="020B0604020202020204" pitchFamily="34" charset="0"/>
              </a:defRPr>
            </a:lvl3pPr>
            <a:lvl4pPr algn="ctr" rtl="0" fontAlgn="base">
              <a:spcBef>
                <a:spcPct val="0"/>
              </a:spcBef>
              <a:spcAft>
                <a:spcPct val="0"/>
              </a:spcAft>
              <a:defRPr sz="4200" b="1" i="1">
                <a:solidFill>
                  <a:schemeClr val="tx1"/>
                </a:solidFill>
                <a:latin typeface="Arial" panose="020B0604020202020204" pitchFamily="34" charset="0"/>
              </a:defRPr>
            </a:lvl4pPr>
            <a:lvl5pPr algn="ctr" rtl="0" fontAlgn="base">
              <a:spcBef>
                <a:spcPct val="0"/>
              </a:spcBef>
              <a:spcAft>
                <a:spcPct val="0"/>
              </a:spcAft>
              <a:defRPr sz="4200" b="1" i="1">
                <a:solidFill>
                  <a:schemeClr val="tx1"/>
                </a:solidFill>
                <a:latin typeface="Arial" panose="020B0604020202020204" pitchFamily="34" charset="0"/>
              </a:defRPr>
            </a:lvl5pPr>
            <a:lvl6pPr marL="457200" algn="ctr" rtl="0" fontAlgn="base">
              <a:spcBef>
                <a:spcPct val="0"/>
              </a:spcBef>
              <a:spcAft>
                <a:spcPct val="0"/>
              </a:spcAft>
              <a:defRPr sz="4200" b="1" i="1">
                <a:solidFill>
                  <a:schemeClr val="tx1"/>
                </a:solidFill>
                <a:latin typeface="Arial" panose="020B0604020202020204" pitchFamily="34" charset="0"/>
              </a:defRPr>
            </a:lvl6pPr>
            <a:lvl7pPr marL="914400" algn="ctr" rtl="0" fontAlgn="base">
              <a:spcBef>
                <a:spcPct val="0"/>
              </a:spcBef>
              <a:spcAft>
                <a:spcPct val="0"/>
              </a:spcAft>
              <a:defRPr sz="4200" b="1" i="1">
                <a:solidFill>
                  <a:schemeClr val="tx1"/>
                </a:solidFill>
                <a:latin typeface="Arial" panose="020B0604020202020204" pitchFamily="34" charset="0"/>
              </a:defRPr>
            </a:lvl7pPr>
            <a:lvl8pPr marL="1371600" algn="ctr" rtl="0" fontAlgn="base">
              <a:spcBef>
                <a:spcPct val="0"/>
              </a:spcBef>
              <a:spcAft>
                <a:spcPct val="0"/>
              </a:spcAft>
              <a:defRPr sz="4200" b="1" i="1">
                <a:solidFill>
                  <a:schemeClr val="tx1"/>
                </a:solidFill>
                <a:latin typeface="Arial" panose="020B0604020202020204" pitchFamily="34" charset="0"/>
              </a:defRPr>
            </a:lvl8pPr>
            <a:lvl9pPr marL="1828800" algn="ctr" rtl="0" fontAlgn="base">
              <a:spcBef>
                <a:spcPct val="0"/>
              </a:spcBef>
              <a:spcAft>
                <a:spcPct val="0"/>
              </a:spcAft>
              <a:defRPr sz="4200" b="1" i="1">
                <a:solidFill>
                  <a:schemeClr val="tx1"/>
                </a:solidFill>
                <a:latin typeface="Arial" panose="020B0604020202020204" pitchFamily="34" charset="0"/>
              </a:defRPr>
            </a:lvl9pPr>
          </a:lstStyle>
          <a:p>
            <a:pPr algn="ctr" defTabSz="914400"/>
            <a:r>
              <a:rPr lang="en-US" altLang="zh-CN" sz="2400" b="0" i="0" dirty="0">
                <a:solidFill>
                  <a:schemeClr val="accent2">
                    <a:lumMod val="75000"/>
                  </a:schemeClr>
                </a:solidFill>
                <a:latin typeface="Times New Roman" panose="02020603050405020304" pitchFamily="18" charset="0"/>
                <a:cs typeface="Times New Roman" panose="02020603050405020304" pitchFamily="18" charset="0"/>
              </a:rPr>
              <a:t>College of Cyber Science,</a:t>
            </a:r>
            <a:r>
              <a:rPr lang="zh-CN" altLang="en-US" sz="2400" b="0" i="0" dirty="0">
                <a:solidFill>
                  <a:schemeClr val="accent2">
                    <a:lumMod val="75000"/>
                  </a:schemeClr>
                </a:solidFill>
                <a:latin typeface="Times New Roman" panose="02020603050405020304" pitchFamily="18" charset="0"/>
                <a:cs typeface="Times New Roman" panose="02020603050405020304" pitchFamily="18" charset="0"/>
              </a:rPr>
              <a:t> </a:t>
            </a:r>
            <a:r>
              <a:rPr lang="en-US" altLang="zh-CN" sz="2400" b="0" i="0" dirty="0">
                <a:solidFill>
                  <a:schemeClr val="accent2">
                    <a:lumMod val="75000"/>
                  </a:schemeClr>
                </a:solidFill>
                <a:latin typeface="Times New Roman" panose="02020603050405020304" pitchFamily="18" charset="0"/>
                <a:cs typeface="Times New Roman" panose="02020603050405020304" pitchFamily="18" charset="0"/>
              </a:rPr>
              <a:t>Nankai University</a:t>
            </a:r>
            <a:endParaRPr lang="en-US" altLang="zh-CN" sz="2400" b="0" i="0" dirty="0">
              <a:solidFill>
                <a:schemeClr val="accent2">
                  <a:lumMod val="75000"/>
                </a:schemeClr>
              </a:solidFill>
              <a:latin typeface="Times New Roman" panose="02020603050405020304" pitchFamily="18" charset="0"/>
              <a:cs typeface="Times New Roman" panose="02020603050405020304" pitchFamily="18" charset="0"/>
            </a:endParaRPr>
          </a:p>
          <a:p>
            <a:pPr algn="ctr" defTabSz="914400"/>
            <a:r>
              <a:rPr lang="en-US" altLang="zh-CN" sz="2400" b="0" i="0" dirty="0" smtClean="0">
                <a:solidFill>
                  <a:schemeClr val="accent2">
                    <a:lumMod val="75000"/>
                  </a:schemeClr>
                </a:solidFill>
                <a:latin typeface="Times New Roman" panose="02020603050405020304" pitchFamily="18" charset="0"/>
                <a:cs typeface="Times New Roman" panose="02020603050405020304" pitchFamily="18" charset="0"/>
              </a:rPr>
              <a:t>2022/2023</a:t>
            </a:r>
            <a:endParaRPr lang="en-US" altLang="zh-CN" sz="2400" b="0" i="0" dirty="0">
              <a:solidFill>
                <a:schemeClr val="accent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934" y="18255"/>
            <a:ext cx="12192000" cy="1325563"/>
          </a:xfrm>
        </p:spPr>
        <p:txBody>
          <a:bodyPr/>
          <a:lstStyle/>
          <a:p>
            <a:r>
              <a:rPr lang="zh-CN" altLang="en-US" dirty="0" smtClean="0"/>
              <a:t>课程微信群</a:t>
            </a:r>
            <a:endParaRPr lang="zh-CN" altLang="en-US" dirty="0"/>
          </a:p>
        </p:txBody>
      </p:sp>
      <p:pic>
        <p:nvPicPr>
          <p:cNvPr id="5" name="图片 4"/>
          <p:cNvPicPr>
            <a:picLocks noChangeAspect="1"/>
          </p:cNvPicPr>
          <p:nvPr/>
        </p:nvPicPr>
        <p:blipFill>
          <a:blip r:embed="rId1"/>
          <a:stretch>
            <a:fillRect/>
          </a:stretch>
        </p:blipFill>
        <p:spPr>
          <a:xfrm>
            <a:off x="3114675" y="1241425"/>
            <a:ext cx="5690870" cy="53479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lstStyle/>
          <a:p>
            <a:pPr algn="ctr"/>
            <a:r>
              <a:rPr lang="zh-CN" altLang="en-US" dirty="0">
                <a:solidFill>
                  <a:schemeClr val="tx1"/>
                </a:solidFill>
              </a:rPr>
              <a:t>汇编语言</a:t>
            </a:r>
            <a:endParaRPr lang="en-US"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语言出现时间排序</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 &lt;</a:t>
            </a:r>
            <a:r>
              <a:rPr lang="en-US" altLang="zh-CN" sz="2600" dirty="0">
                <a:sym typeface="+mn-ea"/>
              </a:rPr>
              <a:t>Assembly &lt;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Java &lt; 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 &lt; C++ &lt;</a:t>
            </a:r>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 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 &lt;</a:t>
            </a:r>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C++ &lt; 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&lt;C++ &lt; Python &lt; 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0" name="文本框 29"/>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31" name="文本框 30"/>
          <p:cNvSpPr txBox="1"/>
          <p:nvPr>
            <p:custDataLst>
              <p:tags r:id="rId13"/>
            </p:custDataLst>
          </p:nvPr>
        </p:nvSpPr>
        <p:spPr>
          <a:xfrm>
            <a:off x="12827000" y="1270000"/>
            <a:ext cx="3332480" cy="2554545"/>
          </a:xfrm>
          <a:prstGeom prst="rect">
            <a:avLst/>
          </a:prstGeom>
          <a:noFill/>
        </p:spPr>
        <p:txBody>
          <a:bodyPr vert="horz" rtlCol="0" anchor="t" anchorCtr="0">
            <a:spAutoFit/>
          </a:bodyPr>
          <a:lstStyle/>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是</a:t>
            </a:r>
            <a:r>
              <a:rPr lang="en-US" altLang="zh-CN" sz="2000">
                <a:solidFill>
                  <a:srgbClr val="000000"/>
                </a:solidFill>
                <a:latin typeface="微软雅黑" panose="020B0503020204020204" charset="-122"/>
                <a:ea typeface="微软雅黑" panose="020B0503020204020204" charset="-122"/>
                <a:sym typeface="微软雅黑" panose="020B0503020204020204" charset="-122"/>
              </a:rPr>
              <a:t>1980</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年</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Python</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是</a:t>
            </a:r>
            <a:r>
              <a:rPr lang="en-US" altLang="zh-CN" sz="2000">
                <a:solidFill>
                  <a:srgbClr val="000000"/>
                </a:solidFill>
                <a:latin typeface="微软雅黑" panose="020B0503020204020204" charset="-122"/>
                <a:ea typeface="微软雅黑" panose="020B0503020204020204" charset="-122"/>
                <a:sym typeface="微软雅黑" panose="020B0503020204020204" charset="-122"/>
              </a:rPr>
              <a:t>1990</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年</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Java</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是</a:t>
            </a:r>
            <a:r>
              <a:rPr lang="en-US" altLang="zh-CN" sz="2000">
                <a:solidFill>
                  <a:srgbClr val="000000"/>
                </a:solidFill>
                <a:latin typeface="微软雅黑" panose="020B0503020204020204" charset="-122"/>
                <a:ea typeface="微软雅黑" panose="020B0503020204020204" charset="-122"/>
                <a:sym typeface="微软雅黑" panose="020B0503020204020204" charset="-122"/>
              </a:rPr>
              <a:t>1995</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年</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zh-CN" altLang="en-US" sz="2000">
                <a:solidFill>
                  <a:srgbClr val="000000"/>
                </a:solidFill>
                <a:latin typeface="微软雅黑" panose="020B0503020204020204" charset="-122"/>
                <a:ea typeface="微软雅黑" panose="020B0503020204020204" charset="-122"/>
                <a:sym typeface="微软雅黑" panose="020B0503020204020204" charset="-122"/>
              </a:rPr>
              <a:t>数据来自</a:t>
            </a:r>
            <a:r>
              <a:rPr lang="en-US" altLang="zh-CN" sz="2000">
                <a:solidFill>
                  <a:srgbClr val="000000"/>
                </a:solidFill>
                <a:latin typeface="微软雅黑" panose="020B0503020204020204" charset="-122"/>
                <a:ea typeface="微软雅黑" panose="020B0503020204020204" charset="-122"/>
                <a:sym typeface="微软雅黑" panose="020B0503020204020204" charset="-122"/>
              </a:rPr>
              <a:t>wikipedia.com</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https://en.wikipedia.org/wiki/History_of_programming_languages</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29" name="组合 28"/>
          <p:cNvGrpSpPr/>
          <p:nvPr>
            <p:custDataLst>
              <p:tags r:id="rId14"/>
            </p:custDataLst>
          </p:nvPr>
        </p:nvGrpSpPr>
        <p:grpSpPr>
          <a:xfrm>
            <a:off x="12585700" y="0"/>
            <a:ext cx="3815080" cy="647700"/>
            <a:chOff x="12585700" y="0"/>
            <a:chExt cx="3815080" cy="647700"/>
          </a:xfrm>
        </p:grpSpPr>
        <p:sp>
          <p:nvSpPr>
            <p:cNvPr id="26" name="RemarkBack"/>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7"/>
              </p:custDataLst>
            </p:nvPr>
          </p:nvSpPr>
          <p:spPr>
            <a:xfrm>
              <a:off x="12827000" y="0"/>
              <a:ext cx="1905000" cy="635000"/>
            </a:xfrm>
            <a:prstGeom prst="rect">
              <a:avLst/>
            </a:prstGeom>
            <a:noFill/>
          </p:spPr>
          <p:txBody>
            <a:bodyPr vert="horz" wrap="none" rtlCol="0" anchor="ctr" anchorCtr="0">
              <a:noAutofit/>
            </a:bodyPr>
            <a:lstStyle/>
            <a:p>
              <a:r>
                <a:rPr lang="zh-CN" altLang="en-US" smtClean="0">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24" name="组合 23"/>
          <p:cNvGrpSpPr/>
          <p:nvPr>
            <p:custDataLst>
              <p:tags r:id="rId18"/>
            </p:custDataLst>
          </p:nvPr>
        </p:nvGrpSpPr>
        <p:grpSpPr>
          <a:xfrm>
            <a:off x="0" y="0"/>
            <a:ext cx="12192000" cy="635000"/>
            <a:chOff x="0" y="0"/>
            <a:chExt cx="12192000" cy="635000"/>
          </a:xfrm>
        </p:grpSpPr>
        <p:sp>
          <p:nvSpPr>
            <p:cNvPr id="16" name="TitleBackground"/>
            <p:cNvSpPr/>
            <p:nvPr>
              <p:custDataLst>
                <p:tags r:id="rId19"/>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2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2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3" name="TipText"/>
            <p:cNvSpPr txBox="1"/>
            <p:nvPr>
              <p:custDataLst>
                <p:tags r:id="rId22"/>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23"/>
            </p:custDataLst>
          </p:nvPr>
        </p:nvPicPr>
        <p:blipFill>
          <a:blip r:embed="rId24"/>
          <a:stretch>
            <a:fillRect/>
          </a:stretch>
        </p:blipFill>
        <p:spPr>
          <a:xfrm>
            <a:off x="10642600" y="63500"/>
            <a:ext cx="1422400" cy="508000"/>
          </a:xfrm>
          <a:prstGeom prst="rect">
            <a:avLst/>
          </a:prstGeom>
        </p:spPr>
      </p:pic>
    </p:spTree>
    <p:custDataLst>
      <p:tags r:id="rId25"/>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什么是汇编语言 （</a:t>
            </a:r>
            <a:r>
              <a:rPr lang="en-US" altLang="zh-CN" dirty="0"/>
              <a:t>Assembly Language</a:t>
            </a:r>
            <a:r>
              <a:rPr lang="zh-CN" altLang="en-US" dirty="0"/>
              <a:t>）</a:t>
            </a:r>
            <a:endParaRPr lang="zh-CN" altLang="en-US" dirty="0"/>
          </a:p>
        </p:txBody>
      </p:sp>
      <p:sp>
        <p:nvSpPr>
          <p:cNvPr id="3" name="内容占位符 2"/>
          <p:cNvSpPr>
            <a:spLocks noGrp="1"/>
          </p:cNvSpPr>
          <p:nvPr>
            <p:ph idx="1"/>
          </p:nvPr>
        </p:nvSpPr>
        <p:spPr>
          <a:xfrm>
            <a:off x="154528" y="1889504"/>
            <a:ext cx="8132745" cy="4092575"/>
          </a:xfrm>
        </p:spPr>
        <p:txBody>
          <a:bodyPr>
            <a:normAutofit/>
          </a:bodyPr>
          <a:lstStyle/>
          <a:p>
            <a:r>
              <a:rPr lang="zh-CN" altLang="en-US" dirty="0"/>
              <a:t>汇编语言是所有程序设计语言中</a:t>
            </a:r>
            <a:r>
              <a:rPr lang="zh-CN" altLang="en-US" dirty="0">
                <a:solidFill>
                  <a:srgbClr val="FF0000"/>
                </a:solidFill>
              </a:rPr>
              <a:t>最古老的</a:t>
            </a:r>
            <a:r>
              <a:rPr lang="zh-CN" altLang="en-US" dirty="0" smtClean="0">
                <a:solidFill>
                  <a:srgbClr val="FF0000"/>
                </a:solidFill>
              </a:rPr>
              <a:t>语言（</a:t>
            </a:r>
            <a:r>
              <a:rPr lang="en-US" altLang="zh-CN" dirty="0" smtClean="0">
                <a:solidFill>
                  <a:srgbClr val="FF0000"/>
                </a:solidFill>
              </a:rPr>
              <a:t>Born in 1949</a:t>
            </a:r>
            <a:r>
              <a:rPr lang="zh-CN" altLang="en-US" dirty="0" smtClean="0">
                <a:solidFill>
                  <a:srgbClr val="FF0000"/>
                </a:solidFill>
              </a:rPr>
              <a:t>）</a:t>
            </a:r>
            <a:endParaRPr lang="en-US" altLang="zh-CN" dirty="0">
              <a:solidFill>
                <a:srgbClr val="FF0000"/>
              </a:solidFill>
            </a:endParaRPr>
          </a:p>
          <a:p>
            <a:pPr lvl="1"/>
            <a:r>
              <a:rPr lang="zh-CN" altLang="en-US" dirty="0"/>
              <a:t>与机器语言最为接近</a:t>
            </a:r>
            <a:endParaRPr lang="en-US" altLang="zh-CN" dirty="0"/>
          </a:p>
          <a:p>
            <a:pPr lvl="1"/>
            <a:r>
              <a:rPr lang="zh-CN" altLang="en-US" dirty="0"/>
              <a:t>可以直接访问硬件</a:t>
            </a:r>
            <a:endParaRPr lang="en-US" altLang="zh-CN" dirty="0"/>
          </a:p>
          <a:p>
            <a:pPr lvl="1"/>
            <a:r>
              <a:rPr lang="zh-CN" altLang="en-US" dirty="0"/>
              <a:t>需要了解计算机体系结构和操作系统</a:t>
            </a:r>
            <a:endParaRPr lang="en-US" altLang="zh-CN" dirty="0"/>
          </a:p>
          <a:p>
            <a:pPr lvl="1">
              <a:buNone/>
            </a:pPr>
            <a:endParaRPr lang="en-US" altLang="zh-CN" dirty="0"/>
          </a:p>
          <a:p>
            <a:pPr lvl="1"/>
            <a:endParaRPr lang="zh-CN" altLang="en-US" dirty="0"/>
          </a:p>
        </p:txBody>
      </p:sp>
      <p:pic>
        <p:nvPicPr>
          <p:cNvPr id="5" name="图片 4"/>
          <p:cNvPicPr>
            <a:picLocks noChangeAspect="1"/>
          </p:cNvPicPr>
          <p:nvPr/>
        </p:nvPicPr>
        <p:blipFill>
          <a:blip r:embed="rId1"/>
          <a:stretch>
            <a:fillRect/>
          </a:stretch>
        </p:blipFill>
        <p:spPr>
          <a:xfrm>
            <a:off x="8523798" y="1568639"/>
            <a:ext cx="3023666" cy="48514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编译与反汇编</a:t>
            </a:r>
            <a:endParaRPr lang="zh-CN" altLang="en-US" dirty="0"/>
          </a:p>
        </p:txBody>
      </p:sp>
      <p:pic>
        <p:nvPicPr>
          <p:cNvPr id="10" name="内容占位符 9"/>
          <p:cNvPicPr>
            <a:picLocks noGrp="1" noChangeAspect="1"/>
          </p:cNvPicPr>
          <p:nvPr>
            <p:ph idx="1"/>
          </p:nvPr>
        </p:nvPicPr>
        <p:blipFill>
          <a:blip r:embed="rId1"/>
          <a:stretch>
            <a:fillRect/>
          </a:stretch>
        </p:blipFill>
        <p:spPr>
          <a:xfrm>
            <a:off x="2933537" y="2038249"/>
            <a:ext cx="6343976" cy="3994355"/>
          </a:xfrm>
          <a:prstGeom prst="rect">
            <a:avLst/>
          </a:prstGeom>
        </p:spPr>
      </p:pic>
      <p:sp>
        <p:nvSpPr>
          <p:cNvPr id="3" name="文本框 2"/>
          <p:cNvSpPr txBox="1"/>
          <p:nvPr/>
        </p:nvSpPr>
        <p:spPr>
          <a:xfrm>
            <a:off x="1199015" y="2578088"/>
            <a:ext cx="1819537" cy="646331"/>
          </a:xfrm>
          <a:prstGeom prst="rect">
            <a:avLst/>
          </a:prstGeom>
          <a:noFill/>
        </p:spPr>
        <p:txBody>
          <a:bodyPr wrap="none" rtlCol="0">
            <a:spAutoFit/>
          </a:bodyPr>
          <a:lstStyle/>
          <a:p>
            <a:pPr algn="ctr"/>
            <a:r>
              <a:rPr lang="zh-CN" altLang="en-US" b="1" dirty="0">
                <a:solidFill>
                  <a:srgbClr val="FF0000"/>
                </a:solidFill>
              </a:rPr>
              <a:t>人可读</a:t>
            </a:r>
            <a:endParaRPr lang="en-US" altLang="zh-CN" b="1" dirty="0">
              <a:solidFill>
                <a:srgbClr val="FF0000"/>
              </a:solidFill>
            </a:endParaRPr>
          </a:p>
          <a:p>
            <a:r>
              <a:rPr lang="en-US" altLang="zh-CN" b="1" dirty="0">
                <a:solidFill>
                  <a:srgbClr val="FF0000"/>
                </a:solidFill>
              </a:rPr>
              <a:t>Human Readable</a:t>
            </a:r>
            <a:endParaRPr lang="zh-CN" altLang="en-US" b="1" dirty="0">
              <a:solidFill>
                <a:srgbClr val="FF0000"/>
              </a:solidFill>
            </a:endParaRPr>
          </a:p>
        </p:txBody>
      </p:sp>
      <p:sp>
        <p:nvSpPr>
          <p:cNvPr id="5" name="文本框 4"/>
          <p:cNvSpPr txBox="1"/>
          <p:nvPr/>
        </p:nvSpPr>
        <p:spPr>
          <a:xfrm>
            <a:off x="2933537" y="5022195"/>
            <a:ext cx="1955792" cy="646331"/>
          </a:xfrm>
          <a:prstGeom prst="rect">
            <a:avLst/>
          </a:prstGeom>
          <a:noFill/>
        </p:spPr>
        <p:txBody>
          <a:bodyPr wrap="none" rtlCol="0">
            <a:spAutoFit/>
          </a:bodyPr>
          <a:lstStyle/>
          <a:p>
            <a:pPr algn="ctr"/>
            <a:r>
              <a:rPr lang="zh-CN" altLang="en-US" b="1" dirty="0">
                <a:solidFill>
                  <a:srgbClr val="FF0000"/>
                </a:solidFill>
              </a:rPr>
              <a:t>机器可读</a:t>
            </a:r>
            <a:endParaRPr lang="en-US" altLang="zh-CN" b="1" dirty="0">
              <a:solidFill>
                <a:srgbClr val="FF0000"/>
              </a:solidFill>
            </a:endParaRPr>
          </a:p>
          <a:p>
            <a:r>
              <a:rPr lang="en-US" altLang="zh-CN" b="1" dirty="0">
                <a:solidFill>
                  <a:srgbClr val="FF0000"/>
                </a:solidFill>
              </a:rPr>
              <a:t>Machine Readable</a:t>
            </a:r>
            <a:endParaRPr lang="zh-CN" altLang="en-US" b="1" dirty="0">
              <a:solidFill>
                <a:srgbClr val="FF0000"/>
              </a:solidFill>
            </a:endParaRPr>
          </a:p>
        </p:txBody>
      </p:sp>
      <p:sp>
        <p:nvSpPr>
          <p:cNvPr id="6" name="文本框 5"/>
          <p:cNvSpPr txBox="1"/>
          <p:nvPr/>
        </p:nvSpPr>
        <p:spPr>
          <a:xfrm>
            <a:off x="1965002" y="4099865"/>
            <a:ext cx="968535" cy="646331"/>
          </a:xfrm>
          <a:prstGeom prst="rect">
            <a:avLst/>
          </a:prstGeom>
          <a:noFill/>
        </p:spPr>
        <p:txBody>
          <a:bodyPr wrap="none" rtlCol="0">
            <a:spAutoFit/>
          </a:bodyPr>
          <a:lstStyle/>
          <a:p>
            <a:pPr algn="ctr"/>
            <a:r>
              <a:rPr lang="zh-CN" altLang="en-US" b="1" dirty="0">
                <a:solidFill>
                  <a:srgbClr val="FF0000"/>
                </a:solidFill>
              </a:rPr>
              <a:t>翻译</a:t>
            </a:r>
            <a:endParaRPr lang="en-US" altLang="zh-CN" b="1" dirty="0">
              <a:solidFill>
                <a:srgbClr val="FF0000"/>
              </a:solidFill>
            </a:endParaRPr>
          </a:p>
          <a:p>
            <a:r>
              <a:rPr lang="en-US" altLang="zh-CN" b="1" dirty="0">
                <a:solidFill>
                  <a:srgbClr val="FF0000"/>
                </a:solidFill>
              </a:rPr>
              <a:t>Compile</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a:t>
            </a:r>
            <a:r>
              <a:rPr lang="zh-CN" altLang="en-US" dirty="0"/>
              <a:t>翻译</a:t>
            </a:r>
            <a:endParaRPr lang="zh-CN" altLang="en-US" dirty="0"/>
          </a:p>
        </p:txBody>
      </p:sp>
      <p:pic>
        <p:nvPicPr>
          <p:cNvPr id="4" name="内容占位符 3"/>
          <p:cNvPicPr>
            <a:picLocks noGrp="1" noChangeAspect="1"/>
          </p:cNvPicPr>
          <p:nvPr>
            <p:ph idx="1"/>
          </p:nvPr>
        </p:nvPicPr>
        <p:blipFill>
          <a:blip r:embed="rId1"/>
          <a:stretch>
            <a:fillRect/>
          </a:stretch>
        </p:blipFill>
        <p:spPr>
          <a:xfrm>
            <a:off x="1857678" y="2006600"/>
            <a:ext cx="8476644" cy="4170363"/>
          </a:xfrm>
          <a:prstGeom prst="rect">
            <a:avLst/>
          </a:prstGeom>
        </p:spPr>
      </p:pic>
      <p:sp>
        <p:nvSpPr>
          <p:cNvPr id="5" name="椭圆 4"/>
          <p:cNvSpPr/>
          <p:nvPr/>
        </p:nvSpPr>
        <p:spPr>
          <a:xfrm>
            <a:off x="3191316" y="3348763"/>
            <a:ext cx="623730" cy="3512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489872" y="3590988"/>
            <a:ext cx="7174912" cy="29127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什么是汇编语言</a:t>
            </a:r>
            <a:endParaRPr lang="zh-CN" altLang="en-US" dirty="0"/>
          </a:p>
        </p:txBody>
      </p:sp>
      <p:sp>
        <p:nvSpPr>
          <p:cNvPr id="3" name="内容占位符 2"/>
          <p:cNvSpPr>
            <a:spLocks noGrp="1"/>
          </p:cNvSpPr>
          <p:nvPr>
            <p:ph idx="1"/>
          </p:nvPr>
        </p:nvSpPr>
        <p:spPr>
          <a:xfrm>
            <a:off x="1251343" y="2006355"/>
            <a:ext cx="7940675" cy="4092575"/>
          </a:xfrm>
        </p:spPr>
        <p:txBody>
          <a:bodyPr/>
          <a:lstStyle/>
          <a:p>
            <a:pPr>
              <a:lnSpc>
                <a:spcPct val="150000"/>
              </a:lnSpc>
            </a:pPr>
            <a:r>
              <a:rPr lang="zh-CN" altLang="en-US" dirty="0"/>
              <a:t>汇编语言也称为符号语言</a:t>
            </a:r>
            <a:endParaRPr lang="en-US" altLang="zh-CN" dirty="0"/>
          </a:p>
          <a:p>
            <a:pPr lvl="1">
              <a:lnSpc>
                <a:spcPct val="150000"/>
              </a:lnSpc>
            </a:pPr>
            <a:r>
              <a:rPr lang="zh-CN" altLang="en-US" dirty="0"/>
              <a:t>用助记符代替机器指令的操作码</a:t>
            </a:r>
            <a:endParaRPr lang="en-US" altLang="zh-CN" dirty="0"/>
          </a:p>
          <a:p>
            <a:pPr lvl="2">
              <a:lnSpc>
                <a:spcPct val="150000"/>
              </a:lnSpc>
            </a:pPr>
            <a:r>
              <a:rPr lang="zh-CN" altLang="en-US" dirty="0"/>
              <a:t>机器指令 </a:t>
            </a:r>
            <a:r>
              <a:rPr lang="en-US" altLang="zh-CN" dirty="0">
                <a:solidFill>
                  <a:srgbClr val="FF0000"/>
                </a:solidFill>
              </a:rPr>
              <a:t>55</a:t>
            </a:r>
            <a:r>
              <a:rPr lang="zh-CN" altLang="en-US" dirty="0"/>
              <a:t>，对应的汇编指令是</a:t>
            </a:r>
            <a:r>
              <a:rPr lang="en-US" altLang="zh-CN" dirty="0"/>
              <a:t>push </a:t>
            </a:r>
            <a:r>
              <a:rPr lang="en-US" altLang="zh-CN" dirty="0" err="1"/>
              <a:t>ebp</a:t>
            </a:r>
            <a:endParaRPr lang="en-US" altLang="zh-CN" dirty="0"/>
          </a:p>
          <a:p>
            <a:pPr lvl="1">
              <a:lnSpc>
                <a:spcPct val="150000"/>
              </a:lnSpc>
            </a:pPr>
            <a:r>
              <a:rPr lang="zh-CN" altLang="en-US" dirty="0"/>
              <a:t>用地址符号或标号代替指令或操作数的地址</a:t>
            </a:r>
            <a:endParaRPr lang="en-US" altLang="zh-CN" dirty="0"/>
          </a:p>
          <a:p>
            <a:pPr lvl="2">
              <a:lnSpc>
                <a:spcPct val="150000"/>
              </a:lnSpc>
            </a:pPr>
            <a:r>
              <a:rPr lang="zh-CN" altLang="en-US" dirty="0"/>
              <a:t>例如，将一个数据从内存读到</a:t>
            </a:r>
            <a:r>
              <a:rPr lang="en-US" altLang="zh-CN" dirty="0"/>
              <a:t>CPU</a:t>
            </a:r>
            <a:r>
              <a:rPr lang="zh-CN" altLang="en-US" dirty="0"/>
              <a:t>的寄存器中</a:t>
            </a:r>
            <a:endParaRPr lang="en-US" altLang="zh-CN" dirty="0"/>
          </a:p>
          <a:p>
            <a:pPr lvl="2"/>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47015"/>
            <a:ext cx="12192000" cy="989965"/>
          </a:xfrm>
        </p:spPr>
        <p:txBody>
          <a:bodyPr/>
          <a:lstStyle/>
          <a:p>
            <a:r>
              <a:rPr lang="zh-CN" altLang="en-US" dirty="0"/>
              <a:t>汇编语言</a:t>
            </a:r>
            <a:endParaRPr lang="zh-CN" altLang="en-US" dirty="0"/>
          </a:p>
        </p:txBody>
      </p:sp>
      <p:sp>
        <p:nvSpPr>
          <p:cNvPr id="3" name="内容占位符 2"/>
          <p:cNvSpPr>
            <a:spLocks noGrp="1"/>
          </p:cNvSpPr>
          <p:nvPr>
            <p:ph idx="1"/>
          </p:nvPr>
        </p:nvSpPr>
        <p:spPr>
          <a:xfrm>
            <a:off x="891540" y="1520189"/>
            <a:ext cx="10515600" cy="4170363"/>
          </a:xfrm>
        </p:spPr>
        <p:txBody>
          <a:bodyPr>
            <a:normAutofit fontScale="85000" lnSpcReduction="10000"/>
          </a:bodyPr>
          <a:lstStyle/>
          <a:p>
            <a:r>
              <a:rPr lang="en-US" altLang="zh-CN" dirty="0"/>
              <a:t>CPU</a:t>
            </a:r>
            <a:endParaRPr lang="en-US" altLang="zh-CN" dirty="0"/>
          </a:p>
          <a:p>
            <a:pPr lvl="1"/>
            <a:r>
              <a:rPr lang="zh-CN" altLang="en-US" dirty="0"/>
              <a:t>寄存器</a:t>
            </a:r>
            <a:endParaRPr lang="en-US" altLang="zh-CN" dirty="0"/>
          </a:p>
          <a:p>
            <a:pPr lvl="1"/>
            <a:r>
              <a:rPr lang="zh-CN" altLang="en-US" dirty="0"/>
              <a:t>传送指令</a:t>
            </a:r>
            <a:endParaRPr lang="en-US" altLang="zh-CN" dirty="0"/>
          </a:p>
          <a:p>
            <a:pPr lvl="1"/>
            <a:r>
              <a:rPr lang="zh-CN" altLang="en-US" dirty="0"/>
              <a:t>算数指令</a:t>
            </a:r>
            <a:endParaRPr lang="en-US" altLang="zh-CN" dirty="0"/>
          </a:p>
          <a:p>
            <a:pPr lvl="1"/>
            <a:r>
              <a:rPr lang="zh-CN" altLang="en-US" dirty="0"/>
              <a:t>位运算指令</a:t>
            </a:r>
            <a:endParaRPr lang="en-US" altLang="zh-CN" dirty="0"/>
          </a:p>
          <a:p>
            <a:pPr lvl="1"/>
            <a:r>
              <a:rPr lang="zh-CN" altLang="en-US" dirty="0"/>
              <a:t>串操作指令</a:t>
            </a:r>
            <a:endParaRPr lang="en-US" altLang="zh-CN" dirty="0"/>
          </a:p>
          <a:p>
            <a:pPr lvl="1"/>
            <a:r>
              <a:rPr lang="zh-CN" altLang="en-US" dirty="0"/>
              <a:t>跳转指令</a:t>
            </a:r>
            <a:endParaRPr lang="en-US" altLang="zh-CN" dirty="0"/>
          </a:p>
          <a:p>
            <a:r>
              <a:rPr lang="zh-CN" altLang="en-US" dirty="0"/>
              <a:t>内存</a:t>
            </a:r>
            <a:endParaRPr lang="en-US" altLang="zh-CN" dirty="0"/>
          </a:p>
          <a:p>
            <a:pPr lvl="1"/>
            <a:r>
              <a:rPr lang="zh-CN" altLang="en-US" dirty="0"/>
              <a:t>寻址方式</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br>
            <a:r>
              <a:rPr lang="zh-CN" altLang="en-US" dirty="0"/>
              <a:t>基于</a:t>
            </a:r>
            <a:r>
              <a:rPr lang="en-US" altLang="zh-CN" b="1" dirty="0">
                <a:solidFill>
                  <a:srgbClr val="FF0000"/>
                </a:solidFill>
              </a:rPr>
              <a:t>ARM</a:t>
            </a:r>
            <a:r>
              <a:rPr lang="en-US" altLang="zh-CN" dirty="0"/>
              <a:t>v8</a:t>
            </a:r>
            <a:r>
              <a:rPr lang="zh-CN" altLang="en-US" dirty="0"/>
              <a:t>架构的</a:t>
            </a:r>
            <a:r>
              <a:rPr lang="zh-CN" altLang="en-US" dirty="0">
                <a:solidFill>
                  <a:srgbClr val="FF0000"/>
                </a:solidFill>
              </a:rPr>
              <a:t>鲲鹏</a:t>
            </a:r>
            <a:r>
              <a:rPr lang="zh-CN" altLang="en-US" dirty="0"/>
              <a:t>处理器</a:t>
            </a:r>
            <a:br>
              <a:rPr lang="zh-CN" altLang="en-US" dirty="0"/>
            </a:br>
            <a:endParaRPr lang="zh-CN" altLang="en-US" dirty="0"/>
          </a:p>
        </p:txBody>
      </p:sp>
      <p:sp>
        <p:nvSpPr>
          <p:cNvPr id="3" name="内容占位符 2"/>
          <p:cNvSpPr>
            <a:spLocks noGrp="1"/>
          </p:cNvSpPr>
          <p:nvPr>
            <p:ph idx="1"/>
          </p:nvPr>
        </p:nvSpPr>
        <p:spPr/>
        <p:txBody>
          <a:bodyPr/>
          <a:lstStyle/>
          <a:p>
            <a:r>
              <a:rPr lang="en-US" altLang="zh-CN" dirty="0"/>
              <a:t>ARM</a:t>
            </a:r>
            <a:r>
              <a:rPr lang="zh-CN" altLang="en-US" dirty="0"/>
              <a:t>寻址方式</a:t>
            </a:r>
            <a:endParaRPr lang="zh-CN" altLang="en-US" dirty="0"/>
          </a:p>
          <a:p>
            <a:r>
              <a:rPr lang="en-US" altLang="zh-CN" dirty="0"/>
              <a:t>ARM</a:t>
            </a:r>
            <a:r>
              <a:rPr lang="zh-CN" altLang="en-US" dirty="0"/>
              <a:t>指令集</a:t>
            </a:r>
            <a:endParaRPr lang="zh-CN" altLang="en-US" dirty="0"/>
          </a:p>
          <a:p>
            <a:r>
              <a:rPr lang="en-US" altLang="zh-CN" dirty="0"/>
              <a:t>ARM</a:t>
            </a:r>
            <a:r>
              <a:rPr lang="zh-CN" altLang="en-US" dirty="0"/>
              <a:t>伪指令</a:t>
            </a:r>
            <a:endParaRPr lang="zh-CN" altLang="en-US" dirty="0"/>
          </a:p>
          <a:p>
            <a:r>
              <a:rPr lang="en-US" altLang="zh-CN" dirty="0"/>
              <a:t>ARM</a:t>
            </a:r>
            <a:r>
              <a:rPr lang="zh-CN" altLang="en-US" dirty="0"/>
              <a:t>汇编语言程序结构</a:t>
            </a:r>
            <a:endParaRPr lang="zh-CN" altLang="en-US" dirty="0"/>
          </a:p>
          <a:p>
            <a:r>
              <a:rPr lang="en-US" altLang="zh-CN" dirty="0"/>
              <a:t>ARM</a:t>
            </a:r>
            <a:r>
              <a:rPr lang="zh-CN" altLang="en-US" dirty="0"/>
              <a:t>编译与调试工具</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5780239" y="1731910"/>
            <a:ext cx="5162284" cy="43619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176793" y="834836"/>
            <a:ext cx="8155388" cy="2143125"/>
          </a:xfrm>
          <a:prstGeom prst="rect">
            <a:avLst/>
          </a:prstGeom>
          <a:noFill/>
        </p:spPr>
        <p:txBody>
          <a:bodyPr vert="horz" wrap="square" rtlCol="0" anchor="ctr" anchorCtr="0">
            <a:noAutofit/>
          </a:bodyPr>
          <a:lstStyle/>
          <a:p>
            <a:r>
              <a:rPr lang="en-US" altLang="zh-CN" sz="2600" dirty="0" smtClean="0">
                <a:solidFill>
                  <a:srgbClr val="000000"/>
                </a:solidFill>
                <a:latin typeface="微软雅黑" panose="020B0503020204020204" charset="-122"/>
                <a:ea typeface="微软雅黑" panose="020B0503020204020204" charset="-122"/>
                <a:sym typeface="微软雅黑" panose="020B0503020204020204" charset="-122"/>
              </a:rPr>
              <a:t>X86</a:t>
            </a:r>
            <a:r>
              <a:rPr lang="zh-CN" altLang="en-US" sz="2600" dirty="0" smtClean="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2600" dirty="0" smtClean="0">
                <a:solidFill>
                  <a:srgbClr val="000000"/>
                </a:solidFill>
                <a:latin typeface="微软雅黑" panose="020B0503020204020204" charset="-122"/>
                <a:ea typeface="微软雅黑" panose="020B0503020204020204" charset="-122"/>
                <a:sym typeface="微软雅黑" panose="020B0503020204020204" charset="-122"/>
              </a:rPr>
              <a:t>ARM</a:t>
            </a:r>
            <a:r>
              <a:rPr lang="zh-CN" altLang="en-US" sz="2600" dirty="0" smtClean="0">
                <a:solidFill>
                  <a:srgbClr val="000000"/>
                </a:solidFill>
                <a:latin typeface="微软雅黑" panose="020B0503020204020204" charset="-122"/>
                <a:ea typeface="微软雅黑" panose="020B0503020204020204" charset="-122"/>
                <a:sym typeface="微软雅黑" panose="020B0503020204020204" charset="-122"/>
              </a:rPr>
              <a:t>架构的区别？</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矩形: 圆角 6"/>
          <p:cNvSpPr/>
          <p:nvPr>
            <p:custDataLst>
              <p:tags r:id="rId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3"/>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12" name="组合 11"/>
          <p:cNvGrpSpPr/>
          <p:nvPr>
            <p:custDataLst>
              <p:tags r:id="rId4"/>
            </p:custDataLst>
          </p:nvPr>
        </p:nvGrpSpPr>
        <p:grpSpPr>
          <a:xfrm>
            <a:off x="0" y="0"/>
            <a:ext cx="9144000" cy="635000"/>
            <a:chOff x="-1524000" y="0"/>
            <a:chExt cx="9144000" cy="635000"/>
          </a:xfrm>
        </p:grpSpPr>
        <p:sp>
          <p:nvSpPr>
            <p:cNvPr id="8" name="TitleBackground"/>
            <p:cNvSpPr/>
            <p:nvPr>
              <p:custDataLst>
                <p:tags r:id="rId5"/>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6"/>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7"/>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8"/>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9"/>
            </p:custDataLst>
          </p:nvPr>
        </p:nvPicPr>
        <p:blipFill>
          <a:blip r:embed="rId10"/>
          <a:stretch>
            <a:fillRect/>
          </a:stretch>
        </p:blipFill>
        <p:spPr>
          <a:xfrm>
            <a:off x="10642600" y="63500"/>
            <a:ext cx="1422400" cy="508000"/>
          </a:xfrm>
          <a:prstGeom prst="rect">
            <a:avLst/>
          </a:prstGeom>
        </p:spPr>
      </p:pic>
    </p:spTree>
    <p:custDataLst>
      <p:tags r:id="rId1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大学四大</a:t>
            </a:r>
            <a:r>
              <a:rPr lang="zh-CN" altLang="en-US" dirty="0">
                <a:solidFill>
                  <a:srgbClr val="FF0000"/>
                </a:solidFill>
              </a:rPr>
              <a:t>“神”</a:t>
            </a:r>
            <a:r>
              <a:rPr lang="zh-CN" altLang="en-US" dirty="0"/>
              <a:t>课</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微机原理闹危机</a:t>
            </a:r>
            <a:endParaRPr lang="en-US" altLang="zh-CN" dirty="0"/>
          </a:p>
          <a:p>
            <a:pPr>
              <a:lnSpc>
                <a:spcPct val="150000"/>
              </a:lnSpc>
            </a:pPr>
            <a:r>
              <a:rPr lang="zh-CN" altLang="en-US" dirty="0"/>
              <a:t>随机过程随机过</a:t>
            </a:r>
            <a:endParaRPr lang="en-US" altLang="zh-CN" dirty="0"/>
          </a:p>
          <a:p>
            <a:pPr>
              <a:lnSpc>
                <a:spcPct val="150000"/>
              </a:lnSpc>
            </a:pPr>
            <a:r>
              <a:rPr lang="zh-CN" altLang="en-US" dirty="0"/>
              <a:t>实变函数学十遍</a:t>
            </a:r>
            <a:endParaRPr lang="en-US" altLang="zh-CN" dirty="0"/>
          </a:p>
          <a:p>
            <a:pPr>
              <a:lnSpc>
                <a:spcPct val="150000"/>
              </a:lnSpc>
            </a:pPr>
            <a:r>
              <a:rPr lang="zh-CN" altLang="en-US" b="1" dirty="0">
                <a:solidFill>
                  <a:srgbClr val="FF0000"/>
                </a:solidFill>
              </a:rPr>
              <a:t>汇编语言</a:t>
            </a:r>
            <a:r>
              <a:rPr lang="zh-CN" altLang="en-US" dirty="0"/>
              <a:t>不会编</a:t>
            </a:r>
            <a:endParaRPr lang="en-US" altLang="zh-CN" dirty="0"/>
          </a:p>
          <a:p>
            <a:pPr lvl="1">
              <a:lnSpc>
                <a:spcPct val="150000"/>
              </a:lnSpc>
            </a:pPr>
            <a:r>
              <a:rPr lang="zh-CN" altLang="en-US" dirty="0"/>
              <a:t>机器还是很</a:t>
            </a:r>
            <a:r>
              <a:rPr lang="zh-CN" altLang="en-US" dirty="0">
                <a:solidFill>
                  <a:srgbClr val="FF0000"/>
                </a:solidFill>
              </a:rPr>
              <a:t>“单纯”</a:t>
            </a:r>
            <a:r>
              <a:rPr lang="zh-CN" altLang="en-US" dirty="0"/>
              <a:t>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endParaRPr lang="zh-CN" altLang="en-US" dirty="0"/>
          </a:p>
        </p:txBody>
      </p:sp>
      <p:sp>
        <p:nvSpPr>
          <p:cNvPr id="3" name="内容占位符 2"/>
          <p:cNvSpPr>
            <a:spLocks noGrp="1"/>
          </p:cNvSpPr>
          <p:nvPr>
            <p:ph idx="1"/>
          </p:nvPr>
        </p:nvSpPr>
        <p:spPr/>
        <p:txBody>
          <a:bodyPr>
            <a:normAutofit/>
          </a:bodyPr>
          <a:lstStyle/>
          <a:p>
            <a:pPr lvl="1">
              <a:buNone/>
            </a:pPr>
            <a:r>
              <a:rPr lang="zh-CN" altLang="en-US" sz="4000" dirty="0"/>
              <a:t>？</a:t>
            </a:r>
            <a:endParaRPr lang="zh-CN" altLang="en-US" sz="4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smtClean="0"/>
              <a:t>程序语言现状</a:t>
            </a:r>
            <a:endParaRPr lang="en-US" altLang="zh-CN" dirty="0" smtClean="0"/>
          </a:p>
          <a:p>
            <a:pPr lvl="1"/>
            <a:r>
              <a:rPr lang="zh-CN" altLang="en-US" dirty="0" smtClean="0"/>
              <a:t>（机器语言）代码冗长，晦涩难懂</a:t>
            </a:r>
            <a:endParaRPr lang="en-US" altLang="zh-CN" dirty="0"/>
          </a:p>
          <a:p>
            <a:pPr lvl="1">
              <a:lnSpc>
                <a:spcPct val="150000"/>
              </a:lnSpc>
            </a:pPr>
            <a:r>
              <a:rPr lang="zh-CN" altLang="en-US" dirty="0" smtClean="0"/>
              <a:t>（高级语言）执行效率低，难以逆向分析和修改</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为什么要学习汇编语言</a:t>
            </a:r>
            <a:endParaRPr lang="zh-CN" altLang="en-US" dirty="0"/>
          </a:p>
        </p:txBody>
      </p:sp>
      <p:sp>
        <p:nvSpPr>
          <p:cNvPr id="3" name="内容占位符 2"/>
          <p:cNvSpPr>
            <a:spLocks noGrp="1"/>
          </p:cNvSpPr>
          <p:nvPr>
            <p:ph idx="1"/>
          </p:nvPr>
        </p:nvSpPr>
        <p:spPr>
          <a:xfrm>
            <a:off x="838200" y="1755140"/>
            <a:ext cx="10515600" cy="4796790"/>
          </a:xfrm>
        </p:spPr>
        <p:txBody>
          <a:bodyPr>
            <a:normAutofit fontScale="92500" lnSpcReduction="20000"/>
          </a:bodyPr>
          <a:lstStyle/>
          <a:p>
            <a:pPr>
              <a:lnSpc>
                <a:spcPct val="150000"/>
              </a:lnSpc>
            </a:pPr>
            <a:r>
              <a:rPr lang="zh-CN" altLang="en-US" dirty="0" smtClean="0"/>
              <a:t>高速度</a:t>
            </a:r>
            <a:r>
              <a:rPr lang="zh-CN" altLang="en-US" dirty="0"/>
              <a:t>、高效率</a:t>
            </a:r>
            <a:endParaRPr lang="en-US" altLang="zh-CN" dirty="0"/>
          </a:p>
          <a:p>
            <a:pPr lvl="1"/>
            <a:r>
              <a:rPr lang="zh-CN" altLang="en-US" dirty="0" smtClean="0"/>
              <a:t>直接对应机器语言，代码体积小，程序更优化，直接的硬件</a:t>
            </a:r>
            <a:r>
              <a:rPr lang="zh-CN" altLang="en-US" dirty="0"/>
              <a:t>操作（电影不用看字幕了</a:t>
            </a:r>
            <a:r>
              <a:rPr lang="zh-CN" altLang="en-US" dirty="0" smtClean="0"/>
              <a:t>）</a:t>
            </a:r>
            <a:endParaRPr lang="en-US" altLang="zh-CN" dirty="0" smtClean="0"/>
          </a:p>
          <a:p>
            <a:r>
              <a:rPr lang="zh-CN" altLang="en-US" dirty="0" smtClean="0"/>
              <a:t>加深系统、硬件理解</a:t>
            </a:r>
            <a:endParaRPr lang="en-US" altLang="zh-CN" dirty="0" smtClean="0"/>
          </a:p>
          <a:p>
            <a:pPr lvl="1"/>
            <a:r>
              <a:rPr lang="zh-CN" altLang="en-US" dirty="0" smtClean="0"/>
              <a:t>向上软件系统</a:t>
            </a:r>
            <a:endParaRPr lang="en-US" altLang="zh-CN" dirty="0" smtClean="0"/>
          </a:p>
          <a:p>
            <a:pPr lvl="1"/>
            <a:r>
              <a:rPr lang="zh-CN" altLang="en-US" dirty="0" smtClean="0"/>
              <a:t>向下硬件</a:t>
            </a:r>
            <a:r>
              <a:rPr lang="zh-CN" altLang="en-US" dirty="0"/>
              <a:t>系统</a:t>
            </a:r>
            <a:endParaRPr lang="en-US" altLang="zh-CN" dirty="0"/>
          </a:p>
          <a:p>
            <a:pPr>
              <a:lnSpc>
                <a:spcPct val="150000"/>
              </a:lnSpc>
            </a:pPr>
            <a:r>
              <a:rPr lang="zh-CN" altLang="en-US" dirty="0" smtClean="0"/>
              <a:t>软件程序分析</a:t>
            </a:r>
            <a:endParaRPr lang="en-US" altLang="zh-CN" dirty="0"/>
          </a:p>
          <a:p>
            <a:pPr lvl="1"/>
            <a:r>
              <a:rPr lang="zh-CN" altLang="en-US" dirty="0"/>
              <a:t>计算机病毒分析、协议分析、漏洞发掘</a:t>
            </a:r>
            <a:endParaRPr lang="en-US" altLang="zh-CN" dirty="0"/>
          </a:p>
          <a:p>
            <a:pPr lvl="1"/>
            <a:r>
              <a:rPr lang="zh-CN" altLang="en-US" dirty="0"/>
              <a:t>软件盗版、破解、代码盗用</a:t>
            </a:r>
            <a:endParaRPr lang="zh-CN" altLang="en-US" dirty="0"/>
          </a:p>
          <a:p>
            <a:pPr lvl="1"/>
            <a:r>
              <a:rPr lang="zh-CN" altLang="en-US" dirty="0"/>
              <a:t>数据挖掘与计算机取证</a:t>
            </a:r>
            <a:endParaRPr lang="en-US" altLang="zh-CN" dirty="0"/>
          </a:p>
          <a:p>
            <a:pPr lvl="1"/>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XcodeGhost</a:t>
            </a:r>
            <a:r>
              <a:rPr lang="zh-CN" altLang="en-US" dirty="0"/>
              <a:t>的病毒</a:t>
            </a:r>
            <a:endParaRPr lang="zh-CN" altLang="en-US" dirty="0"/>
          </a:p>
        </p:txBody>
      </p:sp>
      <p:sp>
        <p:nvSpPr>
          <p:cNvPr id="3" name="内容占位符 2"/>
          <p:cNvSpPr>
            <a:spLocks noGrp="1"/>
          </p:cNvSpPr>
          <p:nvPr>
            <p:ph idx="1"/>
          </p:nvPr>
        </p:nvSpPr>
        <p:spPr>
          <a:xfrm>
            <a:off x="838200" y="1876508"/>
            <a:ext cx="10515600" cy="4308405"/>
          </a:xfrm>
        </p:spPr>
        <p:txBody>
          <a:bodyPr>
            <a:normAutofit fontScale="92500"/>
          </a:bodyPr>
          <a:lstStyle/>
          <a:p>
            <a:r>
              <a:rPr lang="en-US" altLang="zh-CN" dirty="0" err="1"/>
              <a:t>Xcode</a:t>
            </a:r>
            <a:r>
              <a:rPr lang="en-US" altLang="zh-CN" dirty="0"/>
              <a:t> </a:t>
            </a:r>
            <a:r>
              <a:rPr lang="zh-CN" altLang="en-US" dirty="0"/>
              <a:t>编译器是开发</a:t>
            </a:r>
            <a:r>
              <a:rPr lang="en-US" altLang="zh-CN" dirty="0"/>
              <a:t>Mac OS </a:t>
            </a:r>
            <a:r>
              <a:rPr lang="zh-CN" altLang="en-US" dirty="0"/>
              <a:t>和</a:t>
            </a:r>
            <a:r>
              <a:rPr lang="en-US" altLang="zh-CN" dirty="0"/>
              <a:t>iOS </a:t>
            </a:r>
            <a:r>
              <a:rPr lang="zh-CN" altLang="en-US" dirty="0"/>
              <a:t>应用程序的编译器</a:t>
            </a:r>
            <a:endParaRPr lang="en-US" altLang="zh-CN" dirty="0"/>
          </a:p>
          <a:p>
            <a:r>
              <a:rPr lang="en-US" altLang="zh-CN" dirty="0" err="1"/>
              <a:t>Xcode</a:t>
            </a:r>
            <a:r>
              <a:rPr lang="zh-CN" altLang="en-US" dirty="0"/>
              <a:t>编译器官方下载服务器在国外，中国下载速度非常慢</a:t>
            </a:r>
            <a:endParaRPr lang="en-US" altLang="zh-CN" dirty="0"/>
          </a:p>
          <a:p>
            <a:r>
              <a:rPr lang="zh-CN" altLang="en-US" dirty="0" smtClean="0"/>
              <a:t>第三</a:t>
            </a:r>
            <a:r>
              <a:rPr lang="zh-CN" altLang="en-US" dirty="0"/>
              <a:t>方的</a:t>
            </a:r>
            <a:r>
              <a:rPr lang="en-US" altLang="zh-CN" dirty="0" err="1"/>
              <a:t>Xcode</a:t>
            </a:r>
            <a:r>
              <a:rPr lang="zh-CN" altLang="en-US" dirty="0"/>
              <a:t>编译器有病毒，编译的时候把恶意代码输入到程序</a:t>
            </a:r>
            <a:r>
              <a:rPr lang="zh-CN" altLang="en-US" dirty="0" smtClean="0"/>
              <a:t>里面</a:t>
            </a:r>
            <a:endParaRPr lang="en-US" altLang="zh-CN" dirty="0" smtClean="0"/>
          </a:p>
          <a:p>
            <a:r>
              <a:rPr lang="zh-CN" altLang="en-US" dirty="0" smtClean="0"/>
              <a:t>导致</a:t>
            </a:r>
            <a:r>
              <a:rPr lang="zh-CN" altLang="en-US" dirty="0"/>
              <a:t>其编译出来的</a:t>
            </a:r>
            <a:r>
              <a:rPr lang="en-US" altLang="zh-CN" dirty="0"/>
              <a:t>App</a:t>
            </a:r>
            <a:r>
              <a:rPr lang="zh-CN" altLang="en-US" dirty="0"/>
              <a:t>都带有后门代码，会在最终客户端运行时将隐私信息提交给第三</a:t>
            </a:r>
            <a:r>
              <a:rPr lang="zh-CN" altLang="en-US" dirty="0" smtClean="0"/>
              <a:t>方</a:t>
            </a:r>
            <a:endParaRPr lang="en-US" altLang="zh-CN" dirty="0" smtClean="0"/>
          </a:p>
          <a:p>
            <a:r>
              <a:rPr lang="zh-CN" altLang="en-US" dirty="0"/>
              <a:t>根据盘古</a:t>
            </a:r>
            <a:r>
              <a:rPr lang="zh-CN" altLang="en-US" dirty="0" smtClean="0"/>
              <a:t>团队</a:t>
            </a:r>
            <a:r>
              <a:rPr lang="en-US" altLang="zh-CN" dirty="0" smtClean="0"/>
              <a:t>2018</a:t>
            </a:r>
            <a:r>
              <a:rPr lang="zh-CN" altLang="en-US" dirty="0" smtClean="0"/>
              <a:t>年数据</a:t>
            </a:r>
            <a:r>
              <a:rPr lang="zh-CN" altLang="en-US" dirty="0"/>
              <a:t>显示，已检测到超过</a:t>
            </a:r>
            <a:r>
              <a:rPr lang="en-US" altLang="zh-CN" dirty="0"/>
              <a:t>800</a:t>
            </a:r>
            <a:r>
              <a:rPr lang="zh-CN" altLang="en-US" dirty="0"/>
              <a:t>个不同版本的应用感染了</a:t>
            </a:r>
            <a:r>
              <a:rPr lang="en-US" altLang="zh-CN" dirty="0" err="1"/>
              <a:t>XcodeGhost</a:t>
            </a:r>
            <a:r>
              <a:rPr lang="zh-CN" altLang="en-US" dirty="0"/>
              <a:t>病毒</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XcodeGhost</a:t>
            </a:r>
            <a:r>
              <a:rPr lang="zh-CN" altLang="en-US" dirty="0"/>
              <a:t>的病毒</a:t>
            </a:r>
            <a:endParaRPr lang="zh-CN" altLang="en-US" dirty="0"/>
          </a:p>
        </p:txBody>
      </p:sp>
      <p:pic>
        <p:nvPicPr>
          <p:cNvPr id="4" name="内容占位符 3"/>
          <p:cNvPicPr>
            <a:picLocks noGrp="1" noChangeAspect="1"/>
          </p:cNvPicPr>
          <p:nvPr>
            <p:ph idx="1"/>
          </p:nvPr>
        </p:nvPicPr>
        <p:blipFill>
          <a:blip r:embed="rId1"/>
          <a:stretch>
            <a:fillRect/>
          </a:stretch>
        </p:blipFill>
        <p:spPr>
          <a:xfrm>
            <a:off x="962809" y="2006600"/>
            <a:ext cx="4239294" cy="4170363"/>
          </a:xfrm>
          <a:prstGeom prst="rect">
            <a:avLst/>
          </a:prstGeom>
        </p:spPr>
      </p:pic>
      <p:sp>
        <p:nvSpPr>
          <p:cNvPr id="3" name="文本框 2"/>
          <p:cNvSpPr txBox="1"/>
          <p:nvPr/>
        </p:nvSpPr>
        <p:spPr>
          <a:xfrm>
            <a:off x="6774511" y="2433099"/>
            <a:ext cx="3858749" cy="2308324"/>
          </a:xfrm>
          <a:prstGeom prst="rect">
            <a:avLst/>
          </a:prstGeom>
          <a:noFill/>
        </p:spPr>
        <p:txBody>
          <a:bodyPr wrap="none" rtlCol="0">
            <a:spAutoFit/>
          </a:bodyPr>
          <a:lstStyle/>
          <a:p>
            <a:r>
              <a:rPr lang="en-US" altLang="zh-CN" sz="3600" dirty="0" smtClean="0"/>
              <a:t>1  </a:t>
            </a:r>
            <a:r>
              <a:rPr lang="zh-CN" altLang="en-US" sz="3600" dirty="0" smtClean="0"/>
              <a:t>病毒如何植入</a:t>
            </a:r>
            <a:r>
              <a:rPr lang="en-US" altLang="zh-CN" sz="3600" dirty="0" smtClean="0"/>
              <a:t>?</a:t>
            </a:r>
            <a:endParaRPr lang="en-US" altLang="zh-CN" sz="3600" dirty="0" smtClean="0"/>
          </a:p>
          <a:p>
            <a:endParaRPr lang="en-US" altLang="zh-CN" sz="3600" dirty="0"/>
          </a:p>
          <a:p>
            <a:endParaRPr lang="en-US" altLang="zh-CN" sz="3600" dirty="0" smtClean="0"/>
          </a:p>
          <a:p>
            <a:r>
              <a:rPr lang="en-US" altLang="zh-CN" sz="3600" dirty="0" smtClean="0"/>
              <a:t>2  </a:t>
            </a:r>
            <a:r>
              <a:rPr lang="zh-CN" altLang="en-US" sz="3600" dirty="0" smtClean="0"/>
              <a:t>如何分析病毒？</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为什么要学习汇编语言</a:t>
            </a:r>
            <a:endParaRPr lang="zh-CN" altLang="en-US" dirty="0"/>
          </a:p>
        </p:txBody>
      </p:sp>
      <p:sp>
        <p:nvSpPr>
          <p:cNvPr id="3" name="内容占位符 2"/>
          <p:cNvSpPr>
            <a:spLocks noGrp="1"/>
          </p:cNvSpPr>
          <p:nvPr>
            <p:ph idx="1"/>
          </p:nvPr>
        </p:nvSpPr>
        <p:spPr>
          <a:xfrm>
            <a:off x="938255" y="1695577"/>
            <a:ext cx="9137610" cy="4386137"/>
          </a:xfrm>
        </p:spPr>
        <p:txBody>
          <a:bodyPr>
            <a:normAutofit fontScale="92500" lnSpcReduction="10000"/>
          </a:bodyPr>
          <a:lstStyle/>
          <a:p>
            <a:r>
              <a:rPr lang="zh-CN" altLang="en-US" dirty="0"/>
              <a:t>软件</a:t>
            </a:r>
            <a:r>
              <a:rPr lang="zh-CN" altLang="en-US" dirty="0">
                <a:solidFill>
                  <a:srgbClr val="FF0000"/>
                </a:solidFill>
              </a:rPr>
              <a:t>加固</a:t>
            </a:r>
            <a:r>
              <a:rPr lang="zh-CN" altLang="en-US" dirty="0"/>
              <a:t>（</a:t>
            </a:r>
            <a:r>
              <a:rPr lang="en-US" altLang="zh-CN" dirty="0"/>
              <a:t>software hardening</a:t>
            </a:r>
            <a:r>
              <a:rPr lang="zh-CN" altLang="en-US" dirty="0"/>
              <a:t>）</a:t>
            </a:r>
            <a:endParaRPr lang="en-US" altLang="zh-CN" dirty="0"/>
          </a:p>
          <a:p>
            <a:pPr lvl="1"/>
            <a:r>
              <a:rPr lang="zh-CN" altLang="en-US" dirty="0"/>
              <a:t>水印、指纹、混淆、版权保护</a:t>
            </a:r>
            <a:endParaRPr lang="en-US" altLang="zh-CN" dirty="0"/>
          </a:p>
          <a:p>
            <a:r>
              <a:rPr lang="zh-CN" altLang="en-US" dirty="0"/>
              <a:t>软件自动</a:t>
            </a:r>
            <a:r>
              <a:rPr lang="zh-CN" altLang="en-US" dirty="0">
                <a:solidFill>
                  <a:srgbClr val="FF0000"/>
                </a:solidFill>
              </a:rPr>
              <a:t>修复</a:t>
            </a:r>
            <a:r>
              <a:rPr lang="zh-CN" altLang="en-US" dirty="0"/>
              <a:t>（</a:t>
            </a:r>
            <a:r>
              <a:rPr lang="en-US" altLang="zh-CN" dirty="0"/>
              <a:t>automated repair</a:t>
            </a:r>
            <a:r>
              <a:rPr lang="zh-CN" altLang="en-US" dirty="0"/>
              <a:t>）</a:t>
            </a:r>
            <a:endParaRPr lang="en-US" altLang="zh-CN" dirty="0"/>
          </a:p>
          <a:p>
            <a:pPr lvl="1"/>
            <a:r>
              <a:rPr lang="zh-CN" altLang="en-US" dirty="0"/>
              <a:t>软件补丁（</a:t>
            </a:r>
            <a:r>
              <a:rPr lang="en-US" altLang="zh-CN" dirty="0"/>
              <a:t>patch</a:t>
            </a:r>
            <a:r>
              <a:rPr lang="zh-CN" altLang="en-US" dirty="0"/>
              <a:t>），不用重新</a:t>
            </a:r>
            <a:r>
              <a:rPr lang="zh-CN" altLang="en-US" dirty="0" smtClean="0"/>
              <a:t>编译</a:t>
            </a:r>
            <a:endParaRPr lang="en-US" altLang="zh-CN" dirty="0" smtClean="0"/>
          </a:p>
          <a:p>
            <a:r>
              <a:rPr lang="zh-CN" altLang="en-US" dirty="0" smtClean="0"/>
              <a:t>软件</a:t>
            </a:r>
            <a:r>
              <a:rPr lang="zh-CN" altLang="en-US" dirty="0">
                <a:solidFill>
                  <a:srgbClr val="FF0000"/>
                </a:solidFill>
              </a:rPr>
              <a:t>插装</a:t>
            </a:r>
            <a:r>
              <a:rPr lang="zh-CN" altLang="en-US" dirty="0"/>
              <a:t>（</a:t>
            </a:r>
            <a:r>
              <a:rPr lang="en-US" altLang="zh-CN" dirty="0"/>
              <a:t>instrumentation</a:t>
            </a:r>
            <a:r>
              <a:rPr lang="zh-CN" altLang="en-US" dirty="0"/>
              <a:t>）</a:t>
            </a:r>
            <a:endParaRPr lang="en-US" altLang="zh-CN" dirty="0"/>
          </a:p>
          <a:p>
            <a:pPr lvl="1"/>
            <a:r>
              <a:rPr lang="zh-CN" altLang="en-US" dirty="0"/>
              <a:t>虚拟化技术</a:t>
            </a:r>
            <a:endParaRPr lang="en-US" altLang="zh-CN" dirty="0"/>
          </a:p>
          <a:p>
            <a:r>
              <a:rPr lang="zh-CN" altLang="en-US" dirty="0"/>
              <a:t>软件</a:t>
            </a:r>
            <a:r>
              <a:rPr lang="zh-CN" altLang="en-US" dirty="0">
                <a:solidFill>
                  <a:srgbClr val="FF0000"/>
                </a:solidFill>
              </a:rPr>
              <a:t>优化</a:t>
            </a:r>
            <a:r>
              <a:rPr lang="zh-CN" altLang="en-US" dirty="0"/>
              <a:t>（</a:t>
            </a:r>
            <a:r>
              <a:rPr lang="en-US" altLang="zh-CN" dirty="0"/>
              <a:t>optimization</a:t>
            </a:r>
            <a:r>
              <a:rPr lang="zh-CN" altLang="en-US" dirty="0"/>
              <a:t>）</a:t>
            </a:r>
            <a:endParaRPr lang="en-US" altLang="zh-CN" dirty="0"/>
          </a:p>
          <a:p>
            <a:r>
              <a:rPr lang="zh-CN" altLang="en-US" dirty="0"/>
              <a:t>软件</a:t>
            </a:r>
            <a:r>
              <a:rPr lang="zh-CN" altLang="en-US" dirty="0">
                <a:solidFill>
                  <a:srgbClr val="FF0000"/>
                </a:solidFill>
              </a:rPr>
              <a:t>调试</a:t>
            </a:r>
            <a:r>
              <a:rPr lang="zh-CN" altLang="en-US" dirty="0"/>
              <a:t>（</a:t>
            </a:r>
            <a:r>
              <a:rPr lang="en-US" altLang="zh-CN" dirty="0"/>
              <a:t>debugging</a:t>
            </a:r>
            <a:r>
              <a:rPr lang="zh-CN" altLang="en-US" dirty="0"/>
              <a:t>）</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为什么要学习汇编语言</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汇编语言和逆向工程是</a:t>
            </a:r>
            <a:r>
              <a:rPr lang="zh-CN" altLang="en-US" b="1" dirty="0">
                <a:solidFill>
                  <a:srgbClr val="FF0000"/>
                </a:solidFill>
              </a:rPr>
              <a:t>系统开发、系统安全</a:t>
            </a:r>
            <a:r>
              <a:rPr lang="zh-CN" altLang="en-US" dirty="0"/>
              <a:t>的基础课程</a:t>
            </a:r>
            <a:endParaRPr lang="en-US" altLang="zh-CN" dirty="0"/>
          </a:p>
          <a:p>
            <a:pPr lvl="1"/>
            <a:r>
              <a:rPr lang="zh-CN" altLang="en-US" dirty="0"/>
              <a:t>系统内核开发、硬件驱动开发</a:t>
            </a:r>
            <a:endParaRPr lang="en-US" altLang="zh-CN" dirty="0"/>
          </a:p>
          <a:p>
            <a:pPr lvl="1"/>
            <a:r>
              <a:rPr lang="zh-CN" altLang="en-US" dirty="0"/>
              <a:t>软件安全分析</a:t>
            </a:r>
            <a:endParaRPr lang="en-US" altLang="zh-CN" dirty="0"/>
          </a:p>
          <a:p>
            <a:pPr lvl="1"/>
            <a:r>
              <a:rPr lang="zh-CN" altLang="en-US" dirty="0"/>
              <a:t>计算机病毒分析</a:t>
            </a:r>
            <a:endParaRPr lang="en-US" altLang="zh-CN" dirty="0"/>
          </a:p>
          <a:p>
            <a:pPr lvl="1"/>
            <a:r>
              <a:rPr lang="zh-CN" altLang="en-US" dirty="0"/>
              <a:t>网络渗透与入侵检测</a:t>
            </a:r>
            <a:endParaRPr lang="en-US" altLang="zh-CN" dirty="0"/>
          </a:p>
          <a:p>
            <a:pPr lvl="1"/>
            <a:r>
              <a:rPr lang="zh-CN" altLang="en-US" dirty="0"/>
              <a:t>漏洞分析</a:t>
            </a:r>
            <a:endParaRPr lang="en-US" altLang="zh-CN" dirty="0"/>
          </a:p>
          <a:p>
            <a:pPr lvl="1"/>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汇编语言缺点</a:t>
            </a:r>
            <a:endParaRPr lang="zh-CN" altLang="en-US" dirty="0"/>
          </a:p>
        </p:txBody>
      </p:sp>
      <p:sp>
        <p:nvSpPr>
          <p:cNvPr id="3" name="内容占位符 2"/>
          <p:cNvSpPr>
            <a:spLocks noGrp="1"/>
          </p:cNvSpPr>
          <p:nvPr>
            <p:ph idx="1"/>
          </p:nvPr>
        </p:nvSpPr>
        <p:spPr/>
        <p:txBody>
          <a:bodyPr>
            <a:normAutofit/>
          </a:bodyPr>
          <a:lstStyle/>
          <a:p>
            <a:r>
              <a:rPr lang="zh-CN" altLang="en-US" dirty="0" smtClean="0"/>
              <a:t>学习难度：需要</a:t>
            </a:r>
            <a:r>
              <a:rPr lang="zh-CN" altLang="en-US" dirty="0"/>
              <a:t>了解</a:t>
            </a:r>
            <a:r>
              <a:rPr lang="zh-CN" altLang="en-US" dirty="0">
                <a:solidFill>
                  <a:srgbClr val="FF0000"/>
                </a:solidFill>
              </a:rPr>
              <a:t>硬件</a:t>
            </a:r>
            <a:r>
              <a:rPr lang="zh-CN" altLang="en-US" dirty="0"/>
              <a:t>和</a:t>
            </a:r>
            <a:r>
              <a:rPr lang="zh-CN" altLang="en-US" dirty="0">
                <a:solidFill>
                  <a:srgbClr val="FF0000"/>
                </a:solidFill>
              </a:rPr>
              <a:t>系统</a:t>
            </a:r>
            <a:r>
              <a:rPr lang="zh-CN" altLang="en-US" dirty="0"/>
              <a:t>的</a:t>
            </a:r>
            <a:r>
              <a:rPr lang="zh-CN" altLang="en-US" dirty="0" smtClean="0"/>
              <a:t>知识，</a:t>
            </a:r>
            <a:endParaRPr lang="en-US" altLang="zh-CN" dirty="0" smtClean="0"/>
          </a:p>
          <a:p>
            <a:r>
              <a:rPr lang="zh-CN" altLang="en-US" dirty="0" smtClean="0"/>
              <a:t>可移植性：</a:t>
            </a:r>
            <a:r>
              <a:rPr lang="en-US" altLang="zh-CN" dirty="0" smtClean="0"/>
              <a:t>CPU</a:t>
            </a:r>
            <a:r>
              <a:rPr lang="zh-CN" altLang="en-US" dirty="0" smtClean="0"/>
              <a:t>架构和指令集的差异，</a:t>
            </a:r>
            <a:r>
              <a:rPr lang="zh-CN" altLang="en-US" dirty="0"/>
              <a:t>移植</a:t>
            </a:r>
            <a:r>
              <a:rPr lang="zh-CN" altLang="en-US" dirty="0" smtClean="0"/>
              <a:t>性较弱</a:t>
            </a:r>
            <a:endParaRPr lang="en-US" altLang="zh-CN" dirty="0" smtClean="0"/>
          </a:p>
          <a:p>
            <a:r>
              <a:rPr lang="zh-CN" altLang="en-US" dirty="0" smtClean="0"/>
              <a:t>复杂性：</a:t>
            </a:r>
            <a:r>
              <a:rPr lang="zh-CN" altLang="en-US" dirty="0"/>
              <a:t>程序较</a:t>
            </a:r>
            <a:r>
              <a:rPr lang="zh-CN" altLang="en-US" dirty="0" smtClean="0"/>
              <a:t>长，结构较松散</a:t>
            </a:r>
            <a:endParaRPr lang="en-US" altLang="zh-CN" dirty="0" smtClean="0"/>
          </a:p>
          <a:p>
            <a:endParaRPr lang="en-US" altLang="zh-CN" dirty="0"/>
          </a:p>
          <a:p>
            <a:pPr>
              <a:buNone/>
            </a:pPr>
            <a:r>
              <a:rPr lang="zh-CN" altLang="en-US" dirty="0" smtClean="0"/>
              <a:t>程序员较少选择汇编直接编程</a:t>
            </a:r>
            <a:endParaRPr lang="en-US" altLang="zh-CN" dirty="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5065" y="2703341"/>
            <a:ext cx="6400800" cy="1143000"/>
          </a:xfrm>
        </p:spPr>
        <p:txBody>
          <a:bodyPr/>
          <a:lstStyle/>
          <a:p>
            <a:pPr algn="ctr"/>
            <a:r>
              <a:rPr lang="zh-CN" altLang="en-US" dirty="0"/>
              <a:t>逆向分析技术</a:t>
            </a:r>
            <a:endParaRPr lang="en-US" dirty="0">
              <a:solidFill>
                <a:schemeClr val="tx1"/>
              </a:solidFill>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汇编语言与逆向技术</a:t>
            </a:r>
            <a:endParaRPr lang="zh-CN" altLang="en-US" dirty="0"/>
          </a:p>
        </p:txBody>
      </p:sp>
      <p:sp>
        <p:nvSpPr>
          <p:cNvPr id="3" name="内容占位符 2"/>
          <p:cNvSpPr>
            <a:spLocks noGrp="1"/>
          </p:cNvSpPr>
          <p:nvPr>
            <p:ph idx="1"/>
          </p:nvPr>
        </p:nvSpPr>
        <p:spPr>
          <a:xfrm>
            <a:off x="915251" y="1877821"/>
            <a:ext cx="7769372" cy="4092575"/>
          </a:xfrm>
        </p:spPr>
        <p:txBody>
          <a:bodyPr/>
          <a:lstStyle/>
          <a:p>
            <a:pPr>
              <a:lnSpc>
                <a:spcPct val="150000"/>
              </a:lnSpc>
            </a:pPr>
            <a:r>
              <a:rPr lang="zh-CN" altLang="en-US" dirty="0">
                <a:latin typeface="宋体" panose="02010600030101010101" pitchFamily="2" charset="-122"/>
                <a:ea typeface="宋体" panose="02010600030101010101" pitchFamily="2" charset="-122"/>
              </a:rPr>
              <a:t>学分：</a:t>
            </a:r>
            <a:r>
              <a:rPr lang="en-US" altLang="zh-CN" dirty="0">
                <a:latin typeface="宋体" panose="02010600030101010101" pitchFamily="2" charset="-122"/>
                <a:ea typeface="宋体" panose="02010600030101010101" pitchFamily="2" charset="-122"/>
              </a:rPr>
              <a:t>2.5</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课程安排</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dirty="0" smtClean="0">
                <a:latin typeface="宋体" panose="02010600030101010101" pitchFamily="2" charset="-122"/>
                <a:ea typeface="宋体" panose="02010600030101010101" pitchFamily="2" charset="-122"/>
              </a:rPr>
              <a:t>2023-2024</a:t>
            </a:r>
            <a:r>
              <a:rPr lang="zh-CN" altLang="en-US" dirty="0" smtClean="0">
                <a:latin typeface="宋体" panose="02010600030101010101" pitchFamily="2" charset="-122"/>
                <a:ea typeface="宋体" panose="02010600030101010101" pitchFamily="2" charset="-122"/>
              </a:rPr>
              <a:t>学年 </a:t>
            </a:r>
            <a:r>
              <a:rPr lang="zh-CN" altLang="en-US" dirty="0">
                <a:latin typeface="宋体" panose="02010600030101010101" pitchFamily="2" charset="-122"/>
                <a:ea typeface="宋体" panose="02010600030101010101" pitchFamily="2" charset="-122"/>
              </a:rPr>
              <a:t>第一学期</a:t>
            </a:r>
            <a:r>
              <a:rPr lang="en-US" altLang="zh-CN" dirty="0">
                <a:latin typeface="宋体" panose="02010600030101010101" pitchFamily="2" charset="-122"/>
              </a:rPr>
              <a:t> </a:t>
            </a:r>
            <a:endParaRPr lang="en-US" altLang="zh-CN" dirty="0">
              <a:latin typeface="宋体" panose="02010600030101010101" pitchFamily="2" charset="-122"/>
            </a:endParaRPr>
          </a:p>
          <a:p>
            <a:pPr lvl="1">
              <a:lnSpc>
                <a:spcPct val="150000"/>
              </a:lnSpc>
            </a:pPr>
            <a:r>
              <a:rPr lang="zh-CN" altLang="zh-CN" dirty="0" smtClean="0">
                <a:latin typeface="宋体" panose="02010600030101010101" pitchFamily="2" charset="-122"/>
                <a:ea typeface="宋体" panose="02010600030101010101" pitchFamily="2" charset="-122"/>
              </a:rPr>
              <a:t>星期</a:t>
            </a:r>
            <a:r>
              <a:rPr lang="zh-CN" altLang="en-US" dirty="0">
                <a:latin typeface="宋体" panose="02010600030101010101" pitchFamily="2" charset="-122"/>
              </a:rPr>
              <a:t>五</a:t>
            </a:r>
            <a:r>
              <a:rPr lang="zh-CN" altLang="zh-CN"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rPr>
              <a:t>8</a:t>
            </a:r>
            <a:r>
              <a:rPr lang="zh-CN" altLang="en-US" dirty="0" smtClean="0">
                <a:latin typeface="宋体" panose="02010600030101010101" pitchFamily="2" charset="-122"/>
              </a:rPr>
              <a:t>：</a:t>
            </a:r>
            <a:r>
              <a:rPr lang="en-US" altLang="zh-CN" dirty="0" smtClean="0">
                <a:latin typeface="宋体" panose="02010600030101010101" pitchFamily="2" charset="-122"/>
              </a:rPr>
              <a:t>00-9</a:t>
            </a:r>
            <a:r>
              <a:rPr lang="zh-CN" altLang="en-US" dirty="0" smtClean="0">
                <a:latin typeface="宋体" panose="02010600030101010101" pitchFamily="2" charset="-122"/>
              </a:rPr>
              <a:t>：</a:t>
            </a:r>
            <a:r>
              <a:rPr lang="en-US" altLang="zh-CN" dirty="0">
                <a:latin typeface="宋体" panose="02010600030101010101" pitchFamily="2" charset="-122"/>
              </a:rPr>
              <a:t>40 </a:t>
            </a:r>
            <a:r>
              <a:rPr lang="en-US" altLang="zh-CN" dirty="0" smtClean="0">
                <a:latin typeface="宋体" panose="02010600030101010101" pitchFamily="2" charset="-122"/>
              </a:rPr>
              <a:t>[2-18</a:t>
            </a:r>
            <a:r>
              <a:rPr lang="zh-CN" altLang="en-US" dirty="0" smtClean="0">
                <a:latin typeface="宋体" panose="02010600030101010101" pitchFamily="2" charset="-122"/>
              </a:rPr>
              <a:t>周</a:t>
            </a:r>
            <a:r>
              <a:rPr lang="en-US" altLang="zh-CN" dirty="0">
                <a:latin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50000"/>
              </a:lnSpc>
            </a:pPr>
            <a:r>
              <a:rPr lang="zh-CN" altLang="zh-CN" dirty="0">
                <a:latin typeface="宋体" panose="02010600030101010101" pitchFamily="2" charset="-122"/>
                <a:ea typeface="宋体" panose="02010600030101010101" pitchFamily="2" charset="-122"/>
              </a:rPr>
              <a:t>津南</a:t>
            </a:r>
            <a:r>
              <a:rPr lang="zh-CN" altLang="zh-CN" dirty="0">
                <a:solidFill>
                  <a:srgbClr val="FF0000"/>
                </a:solidFill>
                <a:latin typeface="宋体" panose="02010600030101010101" pitchFamily="2" charset="-122"/>
                <a:ea typeface="宋体" panose="02010600030101010101" pitchFamily="2" charset="-122"/>
              </a:rPr>
              <a:t>公教楼</a:t>
            </a:r>
            <a:r>
              <a:rPr lang="en-US" altLang="zh-CN" dirty="0">
                <a:latin typeface="宋体" panose="02010600030101010101" pitchFamily="2" charset="-122"/>
                <a:ea typeface="宋体" panose="02010600030101010101" pitchFamily="2" charset="-122"/>
              </a:rPr>
              <a:t>B</a:t>
            </a:r>
            <a:r>
              <a:rPr lang="zh-CN" altLang="zh-CN" dirty="0">
                <a:latin typeface="宋体" panose="02010600030101010101" pitchFamily="2" charset="-122"/>
                <a:ea typeface="宋体" panose="02010600030101010101" pitchFamily="2" charset="-122"/>
              </a:rPr>
              <a:t>区</a:t>
            </a:r>
            <a:r>
              <a:rPr lang="en-US" altLang="zh-CN" dirty="0">
                <a:latin typeface="宋体" panose="02010600030101010101" pitchFamily="2" charset="-122"/>
              </a:rPr>
              <a:t>402</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逆向分析技术</a:t>
            </a:r>
            <a:endParaRPr lang="zh-CN" altLang="en-US" dirty="0"/>
          </a:p>
        </p:txBody>
      </p:sp>
      <p:sp>
        <p:nvSpPr>
          <p:cNvPr id="3" name="内容占位符 2"/>
          <p:cNvSpPr>
            <a:spLocks noGrp="1"/>
          </p:cNvSpPr>
          <p:nvPr>
            <p:ph idx="1"/>
          </p:nvPr>
        </p:nvSpPr>
        <p:spPr/>
        <p:txBody>
          <a:bodyPr/>
          <a:lstStyle/>
          <a:p>
            <a:r>
              <a:rPr lang="en-US" altLang="zh-CN" dirty="0" smtClean="0"/>
              <a:t>PE</a:t>
            </a:r>
            <a:r>
              <a:rPr lang="zh-CN" altLang="en-US" dirty="0" smtClean="0"/>
              <a:t>文件结构</a:t>
            </a:r>
            <a:endParaRPr lang="en-US" altLang="zh-CN" dirty="0" smtClean="0"/>
          </a:p>
          <a:p>
            <a:r>
              <a:rPr lang="zh-CN" altLang="en-US" dirty="0" smtClean="0"/>
              <a:t>动态</a:t>
            </a:r>
            <a:r>
              <a:rPr lang="zh-CN" altLang="en-US" dirty="0"/>
              <a:t>逆向分析</a:t>
            </a:r>
            <a:endParaRPr lang="en-US" altLang="zh-CN" dirty="0"/>
          </a:p>
          <a:p>
            <a:pPr lvl="1"/>
            <a:r>
              <a:rPr lang="en-US" altLang="zh-CN" dirty="0" err="1"/>
              <a:t>OllyDbg</a:t>
            </a:r>
            <a:r>
              <a:rPr lang="zh-CN" altLang="en-US" dirty="0"/>
              <a:t>：用户态的动态调试</a:t>
            </a:r>
            <a:endParaRPr lang="en-US" altLang="zh-CN" dirty="0"/>
          </a:p>
          <a:p>
            <a:pPr lvl="1"/>
            <a:r>
              <a:rPr lang="en-US" altLang="zh-CN" dirty="0" err="1"/>
              <a:t>WinDbg</a:t>
            </a:r>
            <a:r>
              <a:rPr lang="zh-CN" altLang="en-US" dirty="0"/>
              <a:t>：内核态的动态调试</a:t>
            </a:r>
            <a:endParaRPr lang="en-US" altLang="zh-CN" dirty="0"/>
          </a:p>
          <a:p>
            <a:r>
              <a:rPr lang="zh-CN" altLang="en-US" dirty="0"/>
              <a:t>静态逆向分析</a:t>
            </a:r>
            <a:endParaRPr lang="en-US" altLang="zh-CN" dirty="0"/>
          </a:p>
          <a:p>
            <a:pPr lvl="1"/>
            <a:r>
              <a:rPr lang="en-US" altLang="zh-CN" dirty="0"/>
              <a:t>IDA Pro</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a:t>
            </a:r>
            <a:r>
              <a:rPr lang="zh-CN" altLang="en-US" dirty="0"/>
              <a:t>文件结构</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PE</a:t>
            </a:r>
            <a:r>
              <a:rPr lang="zh-CN" altLang="zh-CN" dirty="0"/>
              <a:t>文件头</a:t>
            </a:r>
            <a:endParaRPr lang="zh-CN" altLang="zh-CN" dirty="0"/>
          </a:p>
          <a:p>
            <a:r>
              <a:rPr lang="zh-CN" altLang="zh-CN" dirty="0"/>
              <a:t>区块</a:t>
            </a:r>
            <a:endParaRPr lang="zh-CN" altLang="zh-CN" dirty="0"/>
          </a:p>
          <a:p>
            <a:r>
              <a:rPr lang="zh-CN" altLang="zh-CN" dirty="0"/>
              <a:t>输入表</a:t>
            </a:r>
            <a:endParaRPr lang="zh-CN" altLang="zh-CN" dirty="0"/>
          </a:p>
          <a:p>
            <a:r>
              <a:rPr lang="zh-CN" altLang="zh-CN" dirty="0"/>
              <a:t>输出表</a:t>
            </a:r>
            <a:endParaRPr lang="zh-CN" altLang="zh-CN" dirty="0"/>
          </a:p>
          <a:p>
            <a:r>
              <a:rPr lang="zh-CN" altLang="zh-CN" dirty="0"/>
              <a:t>基址重定位</a:t>
            </a:r>
            <a:endParaRPr lang="zh-CN" altLang="zh-CN" dirty="0"/>
          </a:p>
          <a:p>
            <a:r>
              <a:rPr lang="zh-CN" altLang="zh-CN" dirty="0"/>
              <a:t>资源</a:t>
            </a:r>
            <a:endParaRPr lang="zh-CN" altLang="zh-CN" dirty="0"/>
          </a:p>
          <a:p>
            <a:r>
              <a:rPr lang="en-US" altLang="zh-CN" dirty="0"/>
              <a:t>TLS</a:t>
            </a:r>
            <a:r>
              <a:rPr lang="zh-CN" altLang="zh-CN" dirty="0"/>
              <a:t>初始化、调试目录、延迟载入</a:t>
            </a:r>
            <a:endParaRPr lang="zh-CN" altLang="zh-CN" dirty="0"/>
          </a:p>
          <a:p>
            <a:endParaRPr lang="zh-CN" altLang="en-US" dirty="0"/>
          </a:p>
        </p:txBody>
      </p:sp>
      <p:pic>
        <p:nvPicPr>
          <p:cNvPr id="1026" name="Picture 2" descr="Understanding PE Structure, The Layman&amp;#39;s W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275" y="1852014"/>
            <a:ext cx="6667500"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用户态</a:t>
            </a:r>
            <a:r>
              <a:rPr lang="zh-CN" altLang="en-US" dirty="0"/>
              <a:t>动态逆向分析</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内存映射</a:t>
            </a:r>
            <a:r>
              <a:rPr lang="en-US" altLang="zh-CN" dirty="0"/>
              <a:t> </a:t>
            </a:r>
            <a:endParaRPr lang="zh-CN" altLang="zh-CN" dirty="0"/>
          </a:p>
          <a:p>
            <a:r>
              <a:rPr lang="zh-CN" altLang="zh-CN" dirty="0"/>
              <a:t>查看线程、栈、代码</a:t>
            </a:r>
            <a:r>
              <a:rPr lang="en-US" altLang="zh-CN" dirty="0"/>
              <a:t> </a:t>
            </a:r>
            <a:endParaRPr lang="zh-CN" altLang="zh-CN" dirty="0"/>
          </a:p>
          <a:p>
            <a:r>
              <a:rPr lang="zh-CN" altLang="zh-CN" dirty="0"/>
              <a:t>断点</a:t>
            </a:r>
            <a:r>
              <a:rPr lang="en-US" altLang="zh-CN" dirty="0"/>
              <a:t> </a:t>
            </a:r>
            <a:endParaRPr lang="zh-CN" altLang="zh-CN" dirty="0"/>
          </a:p>
          <a:p>
            <a:r>
              <a:rPr lang="zh-CN" altLang="zh-CN" dirty="0"/>
              <a:t>加载</a:t>
            </a:r>
            <a:r>
              <a:rPr lang="en-US" altLang="zh-CN" dirty="0"/>
              <a:t>DLL</a:t>
            </a:r>
            <a:r>
              <a:rPr lang="zh-CN" altLang="zh-CN" dirty="0"/>
              <a:t>、跟踪</a:t>
            </a:r>
            <a:r>
              <a:rPr lang="en-US" altLang="zh-CN" dirty="0"/>
              <a:t> </a:t>
            </a:r>
            <a:endParaRPr lang="zh-CN" altLang="zh-CN" dirty="0"/>
          </a:p>
          <a:p>
            <a:r>
              <a:rPr lang="zh-CN" altLang="zh-CN" dirty="0"/>
              <a:t>异常处理、修补</a:t>
            </a:r>
            <a:r>
              <a:rPr lang="en-US" altLang="zh-CN" dirty="0"/>
              <a:t> </a:t>
            </a:r>
            <a:endParaRPr lang="zh-CN" altLang="zh-CN" dirty="0"/>
          </a:p>
          <a:p>
            <a:r>
              <a:rPr lang="zh-CN" altLang="zh-CN" dirty="0"/>
              <a:t>分析</a:t>
            </a:r>
            <a:r>
              <a:rPr lang="en-US" altLang="zh-CN" dirty="0"/>
              <a:t>shellcode</a:t>
            </a:r>
            <a:endParaRPr lang="zh-CN" altLang="zh-CN" dirty="0"/>
          </a:p>
          <a:p>
            <a:r>
              <a:rPr lang="zh-CN" altLang="zh-CN" dirty="0"/>
              <a:t>插件、脚本调试</a:t>
            </a:r>
            <a:r>
              <a:rPr lang="en-US" altLang="zh-CN" dirty="0"/>
              <a:t> </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内核态</a:t>
            </a:r>
            <a:r>
              <a:rPr lang="zh-CN" altLang="en-US" dirty="0"/>
              <a:t>动态逆向分析</a:t>
            </a:r>
            <a:endParaRPr lang="zh-CN" altLang="en-US" dirty="0"/>
          </a:p>
        </p:txBody>
      </p:sp>
      <p:sp>
        <p:nvSpPr>
          <p:cNvPr id="3" name="内容占位符 2"/>
          <p:cNvSpPr>
            <a:spLocks noGrp="1"/>
          </p:cNvSpPr>
          <p:nvPr>
            <p:ph idx="1"/>
          </p:nvPr>
        </p:nvSpPr>
        <p:spPr/>
        <p:txBody>
          <a:bodyPr/>
          <a:lstStyle/>
          <a:p>
            <a:r>
              <a:rPr lang="en-US" altLang="zh-CN" dirty="0" err="1"/>
              <a:t>WinDbg</a:t>
            </a:r>
            <a:endParaRPr lang="en-US" altLang="zh-CN" dirty="0"/>
          </a:p>
          <a:p>
            <a:pPr lvl="1"/>
            <a:r>
              <a:rPr lang="zh-CN" altLang="zh-CN" dirty="0"/>
              <a:t>驱动与内核代码</a:t>
            </a:r>
            <a:endParaRPr lang="en-US" altLang="zh-CN" dirty="0"/>
          </a:p>
          <a:p>
            <a:pPr lvl="1"/>
            <a:r>
              <a:rPr lang="zh-CN" altLang="en-US" b="1" dirty="0">
                <a:solidFill>
                  <a:srgbClr val="FF0000"/>
                </a:solidFill>
              </a:rPr>
              <a:t>双系统</a:t>
            </a:r>
            <a:r>
              <a:rPr lang="en-US" altLang="zh-CN" b="1" dirty="0">
                <a:solidFill>
                  <a:srgbClr val="FF0000"/>
                </a:solidFill>
              </a:rPr>
              <a:t> </a:t>
            </a:r>
            <a:endParaRPr lang="zh-CN" altLang="zh-CN" b="1" dirty="0">
              <a:solidFill>
                <a:srgbClr val="FF0000"/>
              </a:solidFill>
            </a:endParaRPr>
          </a:p>
          <a:p>
            <a:pPr lvl="1"/>
            <a:r>
              <a:rPr lang="zh-CN" altLang="zh-CN" dirty="0"/>
              <a:t>微软符号表</a:t>
            </a:r>
            <a:r>
              <a:rPr lang="en-US" altLang="zh-CN" dirty="0"/>
              <a:t> </a:t>
            </a:r>
            <a:endParaRPr lang="zh-CN" altLang="zh-CN" dirty="0"/>
          </a:p>
          <a:p>
            <a:pPr lvl="1"/>
            <a:r>
              <a:rPr lang="zh-CN" altLang="zh-CN" dirty="0"/>
              <a:t>内核调试</a:t>
            </a:r>
            <a:r>
              <a:rPr lang="en-US" altLang="zh-CN" dirty="0"/>
              <a:t> </a:t>
            </a:r>
            <a:endParaRPr lang="zh-CN" altLang="zh-CN" dirty="0"/>
          </a:p>
          <a:p>
            <a:pPr lvl="1"/>
            <a:r>
              <a:rPr lang="en-US" altLang="zh-CN" dirty="0"/>
              <a:t>Rootkit </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静态逆向分析</a:t>
            </a:r>
            <a:endParaRPr lang="zh-CN" altLang="en-US" dirty="0"/>
          </a:p>
        </p:txBody>
      </p:sp>
      <p:sp>
        <p:nvSpPr>
          <p:cNvPr id="3" name="内容占位符 2"/>
          <p:cNvSpPr>
            <a:spLocks noGrp="1"/>
          </p:cNvSpPr>
          <p:nvPr>
            <p:ph idx="1"/>
          </p:nvPr>
        </p:nvSpPr>
        <p:spPr/>
        <p:txBody>
          <a:bodyPr>
            <a:normAutofit/>
          </a:bodyPr>
          <a:lstStyle/>
          <a:p>
            <a:r>
              <a:rPr lang="zh-CN" altLang="zh-CN" dirty="0"/>
              <a:t>识别汇编中的</a:t>
            </a:r>
            <a:r>
              <a:rPr lang="en-US" altLang="zh-CN" dirty="0"/>
              <a:t>C</a:t>
            </a:r>
            <a:r>
              <a:rPr lang="zh-CN" altLang="zh-CN" dirty="0"/>
              <a:t>语言代码结构</a:t>
            </a:r>
            <a:r>
              <a:rPr lang="en-US" altLang="zh-CN" dirty="0"/>
              <a:t> </a:t>
            </a:r>
            <a:endParaRPr lang="zh-CN" altLang="zh-CN" dirty="0"/>
          </a:p>
          <a:p>
            <a:r>
              <a:rPr lang="zh-CN" altLang="zh-CN" dirty="0"/>
              <a:t>识别</a:t>
            </a:r>
            <a:r>
              <a:rPr lang="en-US" altLang="zh-CN" dirty="0"/>
              <a:t>if</a:t>
            </a:r>
            <a:r>
              <a:rPr lang="zh-CN" altLang="zh-CN" dirty="0"/>
              <a:t>分支结构</a:t>
            </a:r>
            <a:r>
              <a:rPr lang="en-US" altLang="zh-CN" dirty="0"/>
              <a:t> </a:t>
            </a:r>
            <a:endParaRPr lang="zh-CN" altLang="zh-CN" dirty="0"/>
          </a:p>
          <a:p>
            <a:r>
              <a:rPr lang="zh-CN" altLang="zh-CN" dirty="0"/>
              <a:t>识别循环</a:t>
            </a:r>
            <a:r>
              <a:rPr lang="en-US" altLang="zh-CN" dirty="0"/>
              <a:t> </a:t>
            </a:r>
            <a:endParaRPr lang="zh-CN" altLang="zh-CN" dirty="0"/>
          </a:p>
          <a:p>
            <a:r>
              <a:rPr lang="zh-CN" altLang="zh-CN" dirty="0"/>
              <a:t>识别函数调用</a:t>
            </a:r>
            <a:r>
              <a:rPr lang="en-US" altLang="zh-CN" dirty="0"/>
              <a:t> </a:t>
            </a:r>
            <a:endParaRPr lang="zh-CN" altLang="zh-CN" dirty="0"/>
          </a:p>
          <a:p>
            <a:r>
              <a:rPr lang="zh-CN" altLang="zh-CN" dirty="0"/>
              <a:t>识别</a:t>
            </a:r>
            <a:r>
              <a:rPr lang="en-US" altLang="zh-CN" dirty="0"/>
              <a:t>switch</a:t>
            </a:r>
            <a:r>
              <a:rPr lang="zh-CN" altLang="zh-CN" dirty="0"/>
              <a:t>结构美化</a:t>
            </a:r>
            <a:r>
              <a:rPr lang="en-US" altLang="zh-CN" dirty="0"/>
              <a:t> </a:t>
            </a:r>
            <a:endParaRPr lang="zh-CN" altLang="zh-CN" dirty="0"/>
          </a:p>
          <a:p>
            <a:r>
              <a:rPr lang="zh-CN" altLang="zh-CN" dirty="0"/>
              <a:t>识别数组、结构体、链表</a:t>
            </a:r>
            <a:r>
              <a:rPr lang="en-US" altLang="zh-CN" dirty="0"/>
              <a:t> </a:t>
            </a:r>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318452"/>
            <a:ext cx="12192000" cy="1325563"/>
          </a:xfrm>
        </p:spPr>
        <p:txBody>
          <a:bodyPr/>
          <a:p>
            <a:r>
              <a:rPr lang="en-US" altLang="zh-CN"/>
              <a:t>IDA Pro</a:t>
            </a:r>
            <a:endParaRPr lang="en-US" altLang="zh-CN"/>
          </a:p>
        </p:txBody>
      </p:sp>
      <p:pic>
        <p:nvPicPr>
          <p:cNvPr id="4" name="内容占位符 3" descr="IDA的页面"/>
          <p:cNvPicPr>
            <a:picLocks noChangeAspect="1"/>
          </p:cNvPicPr>
          <p:nvPr>
            <p:ph idx="1"/>
          </p:nvPr>
        </p:nvPicPr>
        <p:blipFill>
          <a:blip r:embed="rId1"/>
          <a:stretch>
            <a:fillRect/>
          </a:stretch>
        </p:blipFill>
        <p:spPr>
          <a:xfrm>
            <a:off x="2448560" y="1395730"/>
            <a:ext cx="7948930" cy="4622800"/>
          </a:xfrm>
          <a:prstGeom prst="rect">
            <a:avLst/>
          </a:prstGeom>
        </p:spPr>
      </p:pic>
      <p:pic>
        <p:nvPicPr>
          <p:cNvPr id="5" name="图片 4" descr="IDA PRO"/>
          <p:cNvPicPr>
            <a:picLocks noChangeAspect="1"/>
          </p:cNvPicPr>
          <p:nvPr/>
        </p:nvPicPr>
        <p:blipFill>
          <a:blip r:embed="rId2"/>
          <a:stretch>
            <a:fillRect/>
          </a:stretch>
        </p:blipFill>
        <p:spPr>
          <a:xfrm>
            <a:off x="701675" y="1776095"/>
            <a:ext cx="1356995" cy="18014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680720"/>
            <a:ext cx="12192000" cy="1069975"/>
          </a:xfrm>
        </p:spPr>
        <p:txBody>
          <a:bodyPr/>
          <a:p>
            <a:r>
              <a:rPr lang="en-US" altLang="zh-CN"/>
              <a:t>Angr</a:t>
            </a:r>
            <a:r>
              <a:rPr lang="zh-CN" altLang="en-US"/>
              <a:t>二进制符号执行工具运行输出</a:t>
            </a:r>
            <a:endParaRPr lang="zh-CN" altLang="en-US"/>
          </a:p>
        </p:txBody>
      </p:sp>
      <p:pic>
        <p:nvPicPr>
          <p:cNvPr id="6" name="图片 5" descr="angr的运行输出"/>
          <p:cNvPicPr>
            <a:picLocks noChangeAspect="1"/>
          </p:cNvPicPr>
          <p:nvPr/>
        </p:nvPicPr>
        <p:blipFill>
          <a:blip r:embed="rId1"/>
          <a:stretch>
            <a:fillRect/>
          </a:stretch>
        </p:blipFill>
        <p:spPr>
          <a:xfrm>
            <a:off x="0" y="2159000"/>
            <a:ext cx="12192000" cy="22218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软件保护</a:t>
            </a:r>
            <a:endParaRPr lang="en-US" dirty="0"/>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软件保护</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序列号保护方式 </a:t>
            </a:r>
            <a:endParaRPr lang="zh-CN" altLang="zh-CN" dirty="0"/>
          </a:p>
          <a:p>
            <a:r>
              <a:rPr lang="zh-CN" altLang="zh-CN" dirty="0"/>
              <a:t>警告窗口</a:t>
            </a:r>
            <a:endParaRPr lang="zh-CN" altLang="zh-CN" dirty="0"/>
          </a:p>
          <a:p>
            <a:r>
              <a:rPr lang="zh-CN" altLang="zh-CN" dirty="0"/>
              <a:t>时间限制 </a:t>
            </a:r>
            <a:endParaRPr lang="zh-CN" altLang="zh-CN" dirty="0"/>
          </a:p>
          <a:p>
            <a:r>
              <a:rPr lang="zh-CN" altLang="zh-CN" dirty="0"/>
              <a:t>菜单功能限制</a:t>
            </a:r>
            <a:endParaRPr lang="zh-CN" altLang="zh-CN" dirty="0"/>
          </a:p>
          <a:p>
            <a:r>
              <a:rPr lang="en-US" altLang="zh-CN" dirty="0" err="1"/>
              <a:t>KeyFile</a:t>
            </a:r>
            <a:r>
              <a:rPr lang="zh-CN" altLang="zh-CN" dirty="0"/>
              <a:t>保护</a:t>
            </a:r>
            <a:endParaRPr lang="zh-CN" altLang="zh-CN" dirty="0"/>
          </a:p>
          <a:p>
            <a:r>
              <a:rPr lang="zh-CN" altLang="zh-CN" dirty="0"/>
              <a:t>网络验证</a:t>
            </a:r>
            <a:endParaRPr lang="zh-CN" altLang="zh-CN" dirty="0"/>
          </a:p>
          <a:p>
            <a:r>
              <a:rPr lang="zh-CN" altLang="zh-CN" dirty="0"/>
              <a:t>光盘检测</a:t>
            </a:r>
            <a:endParaRPr lang="zh-CN" altLang="zh-C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本章知识点</a:t>
            </a:r>
            <a:endParaRPr lang="zh-CN" altLang="en-US" dirty="0"/>
          </a:p>
        </p:txBody>
      </p:sp>
      <p:sp>
        <p:nvSpPr>
          <p:cNvPr id="3" name="内容占位符 2"/>
          <p:cNvSpPr>
            <a:spLocks noGrp="1"/>
          </p:cNvSpPr>
          <p:nvPr>
            <p:ph idx="1"/>
          </p:nvPr>
        </p:nvSpPr>
        <p:spPr/>
        <p:txBody>
          <a:bodyPr>
            <a:normAutofit fontScale="85000" lnSpcReduction="20000"/>
          </a:bodyPr>
          <a:lstStyle/>
          <a:p>
            <a:pPr>
              <a:lnSpc>
                <a:spcPct val="150000"/>
              </a:lnSpc>
            </a:pPr>
            <a:r>
              <a:rPr lang="zh-CN" altLang="en-US" dirty="0">
                <a:latin typeface="宋体" panose="02010600030101010101" pitchFamily="2" charset="-122"/>
                <a:ea typeface="宋体" panose="02010600030101010101" pitchFamily="2" charset="-122"/>
              </a:rPr>
              <a:t>计算机编程语言</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虚拟机的概念</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数据的表示方法</a:t>
            </a:r>
            <a:endParaRPr lang="en-US" altLang="zh-CN" dirty="0">
              <a:latin typeface="宋体" panose="02010600030101010101" pitchFamily="2" charset="-122"/>
              <a:ea typeface="宋体" panose="02010600030101010101" pitchFamily="2" charset="-122"/>
            </a:endParaRPr>
          </a:p>
          <a:p>
            <a:pPr lvl="1"/>
            <a:r>
              <a:rPr lang="zh-CN" altLang="en-US" dirty="0">
                <a:solidFill>
                  <a:srgbClr val="FF0000"/>
                </a:solidFill>
                <a:latin typeface="宋体" panose="02010600030101010101" pitchFamily="2" charset="-122"/>
                <a:ea typeface="宋体" panose="02010600030101010101" pitchFamily="2" charset="-122"/>
              </a:rPr>
              <a:t>重点：十六进制数据表示</a:t>
            </a:r>
            <a:endParaRPr lang="en-US" altLang="zh-CN" dirty="0">
              <a:solidFill>
                <a:srgbClr val="FF0000"/>
              </a:solidFill>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字符集</a:t>
            </a:r>
            <a:endParaRPr lang="en-US" altLang="zh-CN" dirty="0">
              <a:latin typeface="宋体" panose="02010600030101010101" pitchFamily="2" charset="-122"/>
              <a:ea typeface="宋体" panose="02010600030101010101" pitchFamily="2" charset="-122"/>
            </a:endParaRPr>
          </a:p>
          <a:p>
            <a:pPr lvl="1"/>
            <a:r>
              <a:rPr lang="zh-CN" altLang="en-US" dirty="0">
                <a:solidFill>
                  <a:srgbClr val="FF0000"/>
                </a:solidFill>
                <a:latin typeface="宋体" panose="02010600030101010101" pitchFamily="2" charset="-122"/>
                <a:ea typeface="宋体" panose="02010600030101010101" pitchFamily="2" charset="-122"/>
              </a:rPr>
              <a:t>重点：</a:t>
            </a:r>
            <a:r>
              <a:rPr lang="en-US" altLang="zh-CN" dirty="0">
                <a:solidFill>
                  <a:srgbClr val="FF0000"/>
                </a:solidFill>
                <a:latin typeface="宋体" panose="02010600030101010101" pitchFamily="2" charset="-122"/>
                <a:ea typeface="宋体" panose="02010600030101010101" pitchFamily="2" charset="-122"/>
              </a:rPr>
              <a:t>ASCII</a:t>
            </a:r>
            <a:r>
              <a:rPr lang="zh-CN" altLang="en-US" dirty="0">
                <a:solidFill>
                  <a:srgbClr val="FF0000"/>
                </a:solidFill>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UNICODE</a:t>
            </a:r>
            <a:r>
              <a:rPr lang="zh-CN" altLang="en-US" dirty="0">
                <a:solidFill>
                  <a:srgbClr val="FF0000"/>
                </a:solidFill>
                <a:latin typeface="宋体" panose="02010600030101010101" pitchFamily="2" charset="-122"/>
                <a:ea typeface="宋体" panose="02010600030101010101" pitchFamily="2" charset="-122"/>
              </a:rPr>
              <a:t>、中文国标</a:t>
            </a:r>
            <a:endParaRPr lang="en-US" altLang="zh-CN" dirty="0">
              <a:solidFill>
                <a:srgbClr val="FF0000"/>
              </a:solidFill>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rPr>
              <a:t>字节序</a:t>
            </a:r>
            <a:endParaRPr lang="en-US" altLang="zh-CN" dirty="0">
              <a:latin typeface="宋体" panose="02010600030101010101" pitchFamily="2" charset="-122"/>
            </a:endParaRPr>
          </a:p>
          <a:p>
            <a:pPr lvl="1"/>
            <a:r>
              <a:rPr lang="zh-CN" altLang="en-US" dirty="0">
                <a:solidFill>
                  <a:srgbClr val="FF0000"/>
                </a:solidFill>
                <a:latin typeface="宋体" panose="02010600030101010101" pitchFamily="2" charset="-122"/>
                <a:ea typeface="宋体" panose="02010600030101010101" pitchFamily="2" charset="-122"/>
              </a:rPr>
              <a:t>难点：大端字节序、小端字节序</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1036"/>
            <a:ext cx="10515600" cy="1325563"/>
          </a:xfrm>
        </p:spPr>
        <p:txBody>
          <a:bodyPr/>
          <a:lstStyle/>
          <a:p>
            <a:pPr algn="ctr"/>
            <a:r>
              <a:rPr lang="zh-CN" altLang="en-US" dirty="0"/>
              <a:t>汇编语言与逆向技术</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latin typeface="宋体" panose="02010600030101010101" pitchFamily="2" charset="-122"/>
              </a:rPr>
              <a:t>实验安排：</a:t>
            </a:r>
            <a:endParaRPr lang="en-US" altLang="zh-CN" dirty="0">
              <a:latin typeface="宋体" panose="02010600030101010101" pitchFamily="2" charset="-122"/>
            </a:endParaRPr>
          </a:p>
          <a:p>
            <a:pPr lvl="1">
              <a:lnSpc>
                <a:spcPct val="150000"/>
              </a:lnSpc>
            </a:pPr>
            <a:r>
              <a:rPr lang="en-US" altLang="zh-CN" dirty="0" smtClean="0">
                <a:latin typeface="宋体" panose="02010600030101010101" pitchFamily="2" charset="-122"/>
              </a:rPr>
              <a:t>2023-2024</a:t>
            </a:r>
            <a:r>
              <a:rPr lang="zh-CN" altLang="en-US" dirty="0" smtClean="0">
                <a:latin typeface="宋体" panose="02010600030101010101" pitchFamily="2" charset="-122"/>
              </a:rPr>
              <a:t>学年 </a:t>
            </a:r>
            <a:r>
              <a:rPr lang="zh-CN" altLang="en-US" dirty="0">
                <a:latin typeface="宋体" panose="02010600030101010101" pitchFamily="2" charset="-122"/>
              </a:rPr>
              <a:t>第一学期</a:t>
            </a:r>
            <a:endParaRPr lang="en-US" altLang="zh-CN" dirty="0">
              <a:latin typeface="宋体" panose="02010600030101010101" pitchFamily="2" charset="-122"/>
            </a:endParaRPr>
          </a:p>
          <a:p>
            <a:pPr lvl="1">
              <a:lnSpc>
                <a:spcPct val="150000"/>
              </a:lnSpc>
            </a:pPr>
            <a:r>
              <a:rPr lang="zh-CN" altLang="zh-CN" dirty="0" smtClean="0">
                <a:latin typeface="宋体" panose="02010600030101010101" pitchFamily="2" charset="-122"/>
              </a:rPr>
              <a:t>星期</a:t>
            </a:r>
            <a:r>
              <a:rPr lang="zh-CN" altLang="en-US" dirty="0" smtClean="0">
                <a:latin typeface="宋体" panose="02010600030101010101" pitchFamily="2" charset="-122"/>
              </a:rPr>
              <a:t>五</a:t>
            </a:r>
            <a:r>
              <a:rPr lang="zh-CN" altLang="zh-CN" dirty="0" smtClean="0">
                <a:latin typeface="宋体" panose="02010600030101010101" pitchFamily="2" charset="-122"/>
              </a:rPr>
              <a:t> </a:t>
            </a:r>
            <a:r>
              <a:rPr lang="en-US" altLang="zh-CN" dirty="0">
                <a:latin typeface="宋体" panose="02010600030101010101" pitchFamily="2" charset="-122"/>
              </a:rPr>
              <a:t>10</a:t>
            </a:r>
            <a:r>
              <a:rPr lang="zh-CN" altLang="en-US" dirty="0">
                <a:latin typeface="宋体" panose="02010600030101010101" pitchFamily="2" charset="-122"/>
              </a:rPr>
              <a:t>：</a:t>
            </a:r>
            <a:r>
              <a:rPr lang="en-US" altLang="zh-CN" dirty="0">
                <a:latin typeface="宋体" panose="02010600030101010101" pitchFamily="2" charset="-122"/>
              </a:rPr>
              <a:t>00-11</a:t>
            </a:r>
            <a:r>
              <a:rPr lang="zh-CN" altLang="en-US" dirty="0">
                <a:latin typeface="宋体" panose="02010600030101010101" pitchFamily="2" charset="-122"/>
              </a:rPr>
              <a:t>：</a:t>
            </a:r>
            <a:r>
              <a:rPr lang="en-US" altLang="zh-CN" dirty="0">
                <a:latin typeface="宋体" panose="02010600030101010101" pitchFamily="2" charset="-122"/>
              </a:rPr>
              <a:t>40 [2</a:t>
            </a:r>
            <a:r>
              <a:rPr lang="en-US" altLang="zh-CN" dirty="0" smtClean="0">
                <a:latin typeface="宋体" panose="02010600030101010101" pitchFamily="2" charset="-122"/>
              </a:rPr>
              <a:t>-18</a:t>
            </a:r>
            <a:r>
              <a:rPr lang="zh-CN" altLang="en-US" dirty="0" smtClean="0">
                <a:latin typeface="宋体" panose="02010600030101010101" pitchFamily="2" charset="-122"/>
              </a:rPr>
              <a:t>周</a:t>
            </a:r>
            <a:r>
              <a:rPr lang="en-US" altLang="zh-CN" dirty="0">
                <a:latin typeface="宋体" panose="02010600030101010101" pitchFamily="2" charset="-122"/>
              </a:rPr>
              <a:t>]</a:t>
            </a:r>
            <a:endParaRPr lang="en-US" altLang="zh-CN" dirty="0">
              <a:latin typeface="宋体" panose="02010600030101010101" pitchFamily="2" charset="-122"/>
            </a:endParaRPr>
          </a:p>
          <a:p>
            <a:pPr lvl="1">
              <a:lnSpc>
                <a:spcPct val="150000"/>
              </a:lnSpc>
            </a:pPr>
            <a:r>
              <a:rPr lang="zh-CN" altLang="zh-CN" dirty="0">
                <a:latin typeface="宋体" panose="02010600030101010101" pitchFamily="2" charset="-122"/>
              </a:rPr>
              <a:t>津南</a:t>
            </a:r>
            <a:r>
              <a:rPr lang="zh-CN" altLang="en-US" dirty="0">
                <a:solidFill>
                  <a:srgbClr val="FF0000"/>
                </a:solidFill>
                <a:latin typeface="宋体" panose="02010600030101010101" pitchFamily="2" charset="-122"/>
              </a:rPr>
              <a:t>实验楼</a:t>
            </a:r>
            <a:r>
              <a:rPr lang="en-US" altLang="zh-CN" dirty="0">
                <a:latin typeface="宋体" panose="02010600030101010101" pitchFamily="2" charset="-122"/>
              </a:rPr>
              <a:t>A</a:t>
            </a:r>
            <a:r>
              <a:rPr lang="zh-CN" altLang="zh-CN" dirty="0">
                <a:latin typeface="宋体" panose="02010600030101010101" pitchFamily="2" charset="-122"/>
              </a:rPr>
              <a:t>区</a:t>
            </a:r>
            <a:r>
              <a:rPr lang="en-US" altLang="zh-CN" dirty="0" smtClean="0">
                <a:latin typeface="宋体" panose="02010600030101010101" pitchFamily="2" charset="-122"/>
              </a:rPr>
              <a:t>3</a:t>
            </a:r>
            <a:r>
              <a:rPr lang="en-US" dirty="0" smtClean="0">
                <a:latin typeface="宋体" panose="02010600030101010101" pitchFamily="2" charset="-122"/>
              </a:rPr>
              <a:t>15</a:t>
            </a:r>
            <a:endParaRPr lang="en-US" altLang="zh-CN" dirty="0">
              <a:latin typeface="宋体" panose="02010600030101010101" pitchFamily="2" charset="-122"/>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lstStyle/>
          <a:p>
            <a:pPr algn="ctr"/>
            <a:r>
              <a:rPr lang="zh-CN" altLang="en-US" dirty="0">
                <a:solidFill>
                  <a:schemeClr val="tx1"/>
                </a:solidFill>
              </a:rPr>
              <a:t>计算机编程语言</a:t>
            </a: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计算机编程语言</a:t>
            </a:r>
            <a:endParaRPr lang="zh-CN" altLang="en-US" dirty="0"/>
          </a:p>
        </p:txBody>
      </p:sp>
      <p:sp>
        <p:nvSpPr>
          <p:cNvPr id="4" name="内容占位符 3"/>
          <p:cNvSpPr>
            <a:spLocks noGrp="1"/>
          </p:cNvSpPr>
          <p:nvPr>
            <p:ph idx="1"/>
          </p:nvPr>
        </p:nvSpPr>
        <p:spPr/>
        <p:txBody>
          <a:bodyPr/>
          <a:lstStyle/>
          <a:p>
            <a:pPr>
              <a:lnSpc>
                <a:spcPct val="150000"/>
              </a:lnSpc>
            </a:pPr>
            <a:r>
              <a:rPr lang="zh-CN" altLang="en-US" dirty="0"/>
              <a:t>机器语言</a:t>
            </a:r>
            <a:endParaRPr lang="en-US" altLang="zh-CN" dirty="0"/>
          </a:p>
          <a:p>
            <a:pPr>
              <a:lnSpc>
                <a:spcPct val="150000"/>
              </a:lnSpc>
            </a:pPr>
            <a:r>
              <a:rPr lang="zh-CN" altLang="en-US" dirty="0"/>
              <a:t>汇编语言</a:t>
            </a:r>
            <a:endParaRPr lang="en-US" altLang="zh-CN" dirty="0"/>
          </a:p>
          <a:p>
            <a:pPr>
              <a:lnSpc>
                <a:spcPct val="150000"/>
              </a:lnSpc>
            </a:pPr>
            <a:r>
              <a:rPr lang="zh-CN" altLang="en-US" dirty="0"/>
              <a:t>高级语言</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07231"/>
            <a:ext cx="10515600" cy="983457"/>
          </a:xfrm>
        </p:spPr>
        <p:txBody>
          <a:bodyPr/>
          <a:lstStyle/>
          <a:p>
            <a:pPr algn="ctr"/>
            <a:r>
              <a:rPr lang="zh-CN" altLang="en-US" dirty="0"/>
              <a:t>计算机编程语言</a:t>
            </a:r>
            <a:endParaRPr lang="zh-CN" altLang="en-US" dirty="0"/>
          </a:p>
        </p:txBody>
      </p:sp>
      <p:sp>
        <p:nvSpPr>
          <p:cNvPr id="3" name="内容占位符 2"/>
          <p:cNvSpPr>
            <a:spLocks noGrp="1"/>
          </p:cNvSpPr>
          <p:nvPr>
            <p:ph idx="1"/>
          </p:nvPr>
        </p:nvSpPr>
        <p:spPr>
          <a:xfrm>
            <a:off x="2135189" y="1706335"/>
            <a:ext cx="7940675" cy="4092575"/>
          </a:xfrm>
        </p:spPr>
        <p:txBody>
          <a:bodyPr/>
          <a:lstStyle/>
          <a:p>
            <a:pPr>
              <a:lnSpc>
                <a:spcPct val="150000"/>
              </a:lnSpc>
            </a:pPr>
            <a:r>
              <a:rPr lang="en-US" altLang="zh-CN" dirty="0"/>
              <a:t>1946</a:t>
            </a:r>
            <a:r>
              <a:rPr lang="zh-CN" altLang="en-US" dirty="0"/>
              <a:t>年第一台计算机问世</a:t>
            </a:r>
            <a:endParaRPr lang="en-US" altLang="zh-CN" dirty="0"/>
          </a:p>
          <a:p>
            <a:pPr>
              <a:lnSpc>
                <a:spcPct val="150000"/>
              </a:lnSpc>
            </a:pPr>
            <a:r>
              <a:rPr lang="zh-CN" altLang="en-US" dirty="0"/>
              <a:t>人机交互成为研究方向</a:t>
            </a:r>
            <a:endParaRPr lang="en-US" altLang="zh-CN" dirty="0"/>
          </a:p>
          <a:p>
            <a:pPr>
              <a:lnSpc>
                <a:spcPct val="150000"/>
              </a:lnSpc>
            </a:pPr>
            <a:r>
              <a:rPr lang="zh-CN" altLang="en-US" dirty="0"/>
              <a:t>更高效、更简便</a:t>
            </a:r>
            <a:endParaRPr lang="en-US" altLang="zh-CN" dirty="0"/>
          </a:p>
          <a:p>
            <a:pPr lvl="1">
              <a:lnSpc>
                <a:spcPct val="150000"/>
              </a:lnSpc>
            </a:pPr>
            <a:r>
              <a:rPr lang="zh-CN" altLang="en-US" dirty="0"/>
              <a:t>二进制机器语言</a:t>
            </a:r>
            <a:endParaRPr lang="en-US" altLang="zh-CN" dirty="0"/>
          </a:p>
          <a:p>
            <a:pPr lvl="1">
              <a:lnSpc>
                <a:spcPct val="150000"/>
              </a:lnSpc>
            </a:pPr>
            <a:r>
              <a:rPr lang="zh-CN" altLang="en-US" dirty="0">
                <a:solidFill>
                  <a:srgbClr val="FF0000"/>
                </a:solidFill>
              </a:rPr>
              <a:t>助记符汇编语言（</a:t>
            </a:r>
            <a:r>
              <a:rPr lang="en-US" altLang="zh-CN" dirty="0">
                <a:solidFill>
                  <a:srgbClr val="FF0000"/>
                </a:solidFill>
              </a:rPr>
              <a:t>1949</a:t>
            </a:r>
            <a:r>
              <a:rPr lang="zh-CN" altLang="en-US" dirty="0">
                <a:solidFill>
                  <a:srgbClr val="FF0000"/>
                </a:solidFill>
              </a:rPr>
              <a:t>年）</a:t>
            </a:r>
            <a:endParaRPr lang="en-US" altLang="zh-CN" dirty="0">
              <a:solidFill>
                <a:srgbClr val="FF0000"/>
              </a:solidFill>
            </a:endParaRPr>
          </a:p>
          <a:p>
            <a:pPr lvl="1">
              <a:lnSpc>
                <a:spcPct val="150000"/>
              </a:lnSpc>
            </a:pPr>
            <a:r>
              <a:rPr lang="zh-CN" altLang="en-US" dirty="0"/>
              <a:t>可以跨平台编译和执行的高级语言</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7238"/>
            <a:ext cx="10515600" cy="933450"/>
          </a:xfrm>
        </p:spPr>
        <p:txBody>
          <a:bodyPr/>
          <a:lstStyle/>
          <a:p>
            <a:pPr algn="ctr"/>
            <a:r>
              <a:rPr lang="zh-CN" altLang="en-US" dirty="0"/>
              <a:t>机器语言</a:t>
            </a:r>
            <a:endParaRPr lang="zh-CN" altLang="en-US" dirty="0"/>
          </a:p>
        </p:txBody>
      </p:sp>
      <p:pic>
        <p:nvPicPr>
          <p:cNvPr id="5" name="内容占位符 4"/>
          <p:cNvPicPr>
            <a:picLocks noGrp="1" noChangeAspect="1"/>
          </p:cNvPicPr>
          <p:nvPr>
            <p:ph idx="1"/>
          </p:nvPr>
        </p:nvPicPr>
        <p:blipFill>
          <a:blip r:embed="rId1"/>
          <a:stretch>
            <a:fillRect/>
          </a:stretch>
        </p:blipFill>
        <p:spPr>
          <a:xfrm>
            <a:off x="1523999" y="2357663"/>
            <a:ext cx="6655812" cy="3314700"/>
          </a:xfrm>
        </p:spPr>
      </p:pic>
      <p:pic>
        <p:nvPicPr>
          <p:cNvPr id="7" name="图片 6"/>
          <p:cNvPicPr>
            <a:picLocks noChangeAspect="1"/>
          </p:cNvPicPr>
          <p:nvPr/>
        </p:nvPicPr>
        <p:blipFill>
          <a:blip r:embed="rId2"/>
          <a:stretch>
            <a:fillRect/>
          </a:stretch>
        </p:blipFill>
        <p:spPr>
          <a:xfrm>
            <a:off x="5943600" y="2357663"/>
            <a:ext cx="4724400" cy="33147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64394"/>
            <a:ext cx="10515600" cy="826294"/>
          </a:xfrm>
        </p:spPr>
        <p:txBody>
          <a:bodyPr/>
          <a:lstStyle/>
          <a:p>
            <a:pPr algn="ctr"/>
            <a:r>
              <a:rPr lang="zh-CN" altLang="en-US" dirty="0"/>
              <a:t>汇编语言 </a:t>
            </a:r>
            <a:endParaRPr lang="zh-CN" altLang="en-US" dirty="0"/>
          </a:p>
        </p:txBody>
      </p:sp>
      <p:sp>
        <p:nvSpPr>
          <p:cNvPr id="3" name="内容占位符 2"/>
          <p:cNvSpPr>
            <a:spLocks noGrp="1"/>
          </p:cNvSpPr>
          <p:nvPr>
            <p:ph idx="1"/>
          </p:nvPr>
        </p:nvSpPr>
        <p:spPr>
          <a:xfrm>
            <a:off x="719732" y="1690688"/>
            <a:ext cx="10515600" cy="1237444"/>
          </a:xfrm>
        </p:spPr>
        <p:txBody>
          <a:bodyPr>
            <a:normAutofit fontScale="85000" lnSpcReduction="20000"/>
          </a:bodyPr>
          <a:lstStyle/>
          <a:p>
            <a:r>
              <a:rPr lang="en-US" altLang="zh-CN" b="1" dirty="0">
                <a:solidFill>
                  <a:srgbClr val="FF0000"/>
                </a:solidFill>
              </a:rPr>
              <a:t>助记符</a:t>
            </a:r>
            <a:r>
              <a:rPr lang="zh-CN" altLang="zh-CN" dirty="0"/>
              <a:t>代替</a:t>
            </a:r>
            <a:r>
              <a:rPr lang="en-US" altLang="zh-CN" dirty="0"/>
              <a:t>机器</a:t>
            </a:r>
            <a:r>
              <a:rPr lang="zh-CN" altLang="en-US" dirty="0"/>
              <a:t>语言中</a:t>
            </a:r>
            <a:r>
              <a:rPr lang="zh-CN" altLang="zh-CN" dirty="0"/>
              <a:t>的二进制</a:t>
            </a:r>
            <a:r>
              <a:rPr lang="en-US" altLang="zh-CN" b="1" dirty="0">
                <a:solidFill>
                  <a:srgbClr val="7030A0"/>
                </a:solidFill>
              </a:rPr>
              <a:t>操作码</a:t>
            </a:r>
            <a:endParaRPr lang="en-US" altLang="zh-CN" b="1" dirty="0">
              <a:solidFill>
                <a:srgbClr val="7030A0"/>
              </a:solidFill>
            </a:endParaRPr>
          </a:p>
          <a:p>
            <a:r>
              <a:rPr lang="zh-CN" altLang="zh-CN" b="1" dirty="0">
                <a:solidFill>
                  <a:srgbClr val="FF0000"/>
                </a:solidFill>
              </a:rPr>
              <a:t>地址符号</a:t>
            </a:r>
            <a:r>
              <a:rPr lang="zh-CN" altLang="zh-CN" dirty="0"/>
              <a:t>或</a:t>
            </a:r>
            <a:r>
              <a:rPr lang="zh-CN" altLang="zh-CN" b="1" dirty="0">
                <a:solidFill>
                  <a:srgbClr val="FF0000"/>
                </a:solidFill>
              </a:rPr>
              <a:t>标号</a:t>
            </a:r>
            <a:r>
              <a:rPr lang="zh-CN" altLang="en-US" dirty="0"/>
              <a:t>，</a:t>
            </a:r>
            <a:r>
              <a:rPr lang="zh-CN" altLang="zh-CN" dirty="0"/>
              <a:t>代替指令或</a:t>
            </a:r>
            <a:r>
              <a:rPr lang="en-US" altLang="zh-CN" dirty="0"/>
              <a:t>操作数</a:t>
            </a:r>
            <a:r>
              <a:rPr lang="zh-CN" altLang="zh-CN" dirty="0"/>
              <a:t>的二进制</a:t>
            </a:r>
            <a:r>
              <a:rPr lang="zh-CN" altLang="zh-CN" b="1" dirty="0">
                <a:solidFill>
                  <a:srgbClr val="7030A0"/>
                </a:solidFill>
              </a:rPr>
              <a:t>地址</a:t>
            </a:r>
            <a:endParaRPr lang="en-US" altLang="zh-CN" b="1" dirty="0">
              <a:solidFill>
                <a:srgbClr val="7030A0"/>
              </a:solidFill>
            </a:endParaRPr>
          </a:p>
          <a:p>
            <a:pPr lvl="1"/>
            <a:endParaRPr lang="zh-CN" altLang="en-US" dirty="0"/>
          </a:p>
        </p:txBody>
      </p:sp>
      <p:pic>
        <p:nvPicPr>
          <p:cNvPr id="8" name="图片 7"/>
          <p:cNvPicPr>
            <a:picLocks noChangeAspect="1"/>
          </p:cNvPicPr>
          <p:nvPr/>
        </p:nvPicPr>
        <p:blipFill>
          <a:blip r:embed="rId1"/>
          <a:stretch>
            <a:fillRect/>
          </a:stretch>
        </p:blipFill>
        <p:spPr>
          <a:xfrm>
            <a:off x="838199" y="2928132"/>
            <a:ext cx="8748713" cy="3906536"/>
          </a:xfrm>
          <a:prstGeom prst="rect">
            <a:avLst/>
          </a:prstGeom>
        </p:spPr>
      </p:pic>
      <p:sp>
        <p:nvSpPr>
          <p:cNvPr id="6" name="矩形 5"/>
          <p:cNvSpPr/>
          <p:nvPr/>
        </p:nvSpPr>
        <p:spPr>
          <a:xfrm>
            <a:off x="4729162" y="2928132"/>
            <a:ext cx="614364" cy="392986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57387" y="2928132"/>
            <a:ext cx="1471613" cy="3929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403650" y="3052360"/>
            <a:ext cx="1147763" cy="448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03650" y="4737882"/>
            <a:ext cx="4183262" cy="448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9" grpId="0" bldLvl="0" animBg="1"/>
      <p:bldP spid="10"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a:t>
            </a:r>
            <a:endParaRPr lang="zh-CN" altLang="en-US" dirty="0"/>
          </a:p>
        </p:txBody>
      </p:sp>
      <p:sp>
        <p:nvSpPr>
          <p:cNvPr id="3" name="内容占位符 2"/>
          <p:cNvSpPr>
            <a:spLocks noGrp="1"/>
          </p:cNvSpPr>
          <p:nvPr>
            <p:ph idx="1"/>
          </p:nvPr>
        </p:nvSpPr>
        <p:spPr/>
        <p:txBody>
          <a:bodyPr/>
          <a:lstStyle/>
          <a:p>
            <a:r>
              <a:rPr lang="zh-CN" altLang="en-US" dirty="0"/>
              <a:t>高级语言更接近</a:t>
            </a:r>
            <a:r>
              <a:rPr lang="zh-CN" altLang="zh-CN" dirty="0"/>
              <a:t>数学语言</a:t>
            </a:r>
            <a:r>
              <a:rPr lang="zh-CN" altLang="en-US" dirty="0"/>
              <a:t>或者</a:t>
            </a:r>
            <a:r>
              <a:rPr lang="zh-CN" altLang="zh-CN" dirty="0"/>
              <a:t>自然语言</a:t>
            </a:r>
            <a:endParaRPr lang="en-US" altLang="zh-CN" dirty="0"/>
          </a:p>
          <a:p>
            <a:pPr lvl="1"/>
            <a:r>
              <a:rPr lang="zh-CN" altLang="en-US" dirty="0"/>
              <a:t>偏</a:t>
            </a:r>
            <a:r>
              <a:rPr lang="zh-CN" altLang="en-US" dirty="0">
                <a:solidFill>
                  <a:srgbClr val="FF0000"/>
                </a:solidFill>
              </a:rPr>
              <a:t>数学语言</a:t>
            </a:r>
            <a:r>
              <a:rPr lang="zh-CN" altLang="en-US" dirty="0"/>
              <a:t>：</a:t>
            </a:r>
            <a:r>
              <a:rPr lang="en-US" altLang="zh-CN" dirty="0"/>
              <a:t>Pascal</a:t>
            </a:r>
            <a:r>
              <a:rPr lang="zh-CN" altLang="en-US" dirty="0"/>
              <a:t>、</a:t>
            </a:r>
            <a:r>
              <a:rPr lang="en-US" altLang="zh-CN" dirty="0" err="1"/>
              <a:t>Ocaml</a:t>
            </a:r>
            <a:r>
              <a:rPr lang="zh-CN" altLang="en-US" dirty="0"/>
              <a:t>、</a:t>
            </a:r>
            <a:r>
              <a:rPr lang="en-US" altLang="zh-CN" dirty="0"/>
              <a:t>R</a:t>
            </a:r>
            <a:endParaRPr lang="en-US" altLang="zh-CN" dirty="0"/>
          </a:p>
          <a:p>
            <a:pPr lvl="2"/>
            <a:r>
              <a:rPr lang="zh-CN" altLang="en-US" dirty="0"/>
              <a:t>函数式编程、多范式编程、基于规则的编程</a:t>
            </a:r>
            <a:endParaRPr lang="en-US" altLang="zh-CN" dirty="0"/>
          </a:p>
          <a:p>
            <a:pPr lvl="1"/>
            <a:r>
              <a:rPr lang="zh-CN" altLang="en-US" dirty="0"/>
              <a:t>偏</a:t>
            </a:r>
            <a:r>
              <a:rPr lang="zh-CN" altLang="en-US" dirty="0">
                <a:solidFill>
                  <a:srgbClr val="FF0000"/>
                </a:solidFill>
              </a:rPr>
              <a:t>自然语言</a:t>
            </a:r>
            <a:r>
              <a:rPr lang="zh-CN" altLang="en-US" dirty="0"/>
              <a:t>：</a:t>
            </a:r>
            <a:r>
              <a:rPr lang="en-US" altLang="zh-CN" dirty="0"/>
              <a:t>C++</a:t>
            </a:r>
            <a:r>
              <a:rPr lang="zh-CN" altLang="en-US" dirty="0"/>
              <a:t>、</a:t>
            </a:r>
            <a:r>
              <a:rPr lang="en-US" altLang="zh-CN" dirty="0"/>
              <a:t>Java</a:t>
            </a:r>
            <a:r>
              <a:rPr lang="zh-CN" altLang="en-US" dirty="0"/>
              <a:t>、</a:t>
            </a:r>
            <a:r>
              <a:rPr lang="en-US" altLang="zh-CN" dirty="0"/>
              <a:t>Python</a:t>
            </a:r>
            <a:endParaRPr lang="en-US" altLang="zh-CN" dirty="0"/>
          </a:p>
          <a:p>
            <a:pPr lvl="2"/>
            <a:r>
              <a:rPr lang="zh-CN" altLang="en-US" dirty="0"/>
              <a:t>面向对象（类、继承、多态）、面向过程</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a:t>
            </a:r>
            <a:endParaRPr lang="zh-CN" altLang="en-US" dirty="0"/>
          </a:p>
        </p:txBody>
      </p:sp>
      <p:sp>
        <p:nvSpPr>
          <p:cNvPr id="3" name="内容占位符 2"/>
          <p:cNvSpPr>
            <a:spLocks noGrp="1"/>
          </p:cNvSpPr>
          <p:nvPr>
            <p:ph idx="1"/>
          </p:nvPr>
        </p:nvSpPr>
        <p:spPr/>
        <p:txBody>
          <a:bodyPr/>
          <a:lstStyle/>
          <a:p>
            <a:r>
              <a:rPr lang="zh-CN" altLang="en-US" dirty="0"/>
              <a:t>高级语言与汇编语言和机器语言之间是一对多的关系。</a:t>
            </a:r>
            <a:endParaRPr lang="en-US" altLang="zh-CN" dirty="0"/>
          </a:p>
          <a:p>
            <a:pPr lvl="1"/>
            <a:r>
              <a:rPr lang="zh-CN" altLang="en-US" dirty="0"/>
              <a:t>一条高级语言指令，编译之后，对应着多条机器码</a:t>
            </a:r>
            <a:endParaRPr lang="zh-CN" altLang="en-US" dirty="0"/>
          </a:p>
        </p:txBody>
      </p:sp>
      <p:pic>
        <p:nvPicPr>
          <p:cNvPr id="5" name="图片 4"/>
          <p:cNvPicPr>
            <a:picLocks noChangeAspect="1"/>
          </p:cNvPicPr>
          <p:nvPr/>
        </p:nvPicPr>
        <p:blipFill>
          <a:blip r:embed="rId1"/>
          <a:stretch>
            <a:fillRect/>
          </a:stretch>
        </p:blipFill>
        <p:spPr>
          <a:xfrm>
            <a:off x="40482" y="3149600"/>
            <a:ext cx="5081587" cy="1385887"/>
          </a:xfrm>
          <a:prstGeom prst="rect">
            <a:avLst/>
          </a:prstGeom>
        </p:spPr>
      </p:pic>
      <p:pic>
        <p:nvPicPr>
          <p:cNvPr id="7" name="图片 6"/>
          <p:cNvPicPr>
            <a:picLocks noChangeAspect="1"/>
          </p:cNvPicPr>
          <p:nvPr/>
        </p:nvPicPr>
        <p:blipFill>
          <a:blip r:embed="rId2"/>
          <a:stretch>
            <a:fillRect/>
          </a:stretch>
        </p:blipFill>
        <p:spPr>
          <a:xfrm>
            <a:off x="0" y="4394199"/>
            <a:ext cx="5122069" cy="1463448"/>
          </a:xfrm>
          <a:prstGeom prst="rect">
            <a:avLst/>
          </a:prstGeom>
        </p:spPr>
      </p:pic>
      <p:pic>
        <p:nvPicPr>
          <p:cNvPr id="9" name="图片 8"/>
          <p:cNvPicPr>
            <a:picLocks noChangeAspect="1"/>
          </p:cNvPicPr>
          <p:nvPr/>
        </p:nvPicPr>
        <p:blipFill>
          <a:blip r:embed="rId3"/>
          <a:stretch>
            <a:fillRect/>
          </a:stretch>
        </p:blipFill>
        <p:spPr>
          <a:xfrm>
            <a:off x="4881562" y="3354387"/>
            <a:ext cx="8801100" cy="2362200"/>
          </a:xfrm>
          <a:prstGeom prst="rect">
            <a:avLst/>
          </a:prstGeom>
        </p:spPr>
      </p:pic>
      <p:sp>
        <p:nvSpPr>
          <p:cNvPr id="10" name="矩形 9"/>
          <p:cNvSpPr/>
          <p:nvPr/>
        </p:nvSpPr>
        <p:spPr>
          <a:xfrm>
            <a:off x="5307806" y="3354387"/>
            <a:ext cx="4593432" cy="1039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07807" y="4437445"/>
            <a:ext cx="4593431" cy="119183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78681"/>
            <a:ext cx="10515600" cy="812007"/>
          </a:xfrm>
        </p:spPr>
        <p:txBody>
          <a:bodyPr/>
          <a:lstStyle/>
          <a:p>
            <a:pPr algn="ctr"/>
            <a:r>
              <a:rPr lang="zh-CN" altLang="en-US" dirty="0"/>
              <a:t>可移植</a:t>
            </a:r>
            <a:endParaRPr lang="zh-CN" altLang="en-US" dirty="0"/>
          </a:p>
        </p:txBody>
      </p:sp>
      <p:sp>
        <p:nvSpPr>
          <p:cNvPr id="3" name="内容占位符 2"/>
          <p:cNvSpPr>
            <a:spLocks noGrp="1"/>
          </p:cNvSpPr>
          <p:nvPr>
            <p:ph idx="1"/>
          </p:nvPr>
        </p:nvSpPr>
        <p:spPr>
          <a:xfrm>
            <a:off x="838200" y="1825625"/>
            <a:ext cx="10515600" cy="1367631"/>
          </a:xfrm>
        </p:spPr>
        <p:txBody>
          <a:bodyPr/>
          <a:lstStyle/>
          <a:p>
            <a:r>
              <a:rPr lang="zh-CN" altLang="en-US" dirty="0"/>
              <a:t>如果一种语言的程序源代码可以在</a:t>
            </a:r>
            <a:r>
              <a:rPr lang="zh-CN" altLang="en-US" dirty="0">
                <a:solidFill>
                  <a:srgbClr val="FF0000"/>
                </a:solidFill>
              </a:rPr>
              <a:t>多种计算机系统上</a:t>
            </a:r>
            <a:r>
              <a:rPr lang="zh-CN" altLang="en-US" dirty="0"/>
              <a:t>编译并运行，那么就说这种语言就是</a:t>
            </a:r>
            <a:r>
              <a:rPr lang="zh-CN" altLang="en-US" dirty="0">
                <a:solidFill>
                  <a:srgbClr val="FF0000"/>
                </a:solidFill>
              </a:rPr>
              <a:t>可移植</a:t>
            </a:r>
            <a:r>
              <a:rPr lang="zh-CN" altLang="en-US" dirty="0"/>
              <a:t>的。</a:t>
            </a:r>
            <a:endParaRPr lang="zh-CN" altLang="en-US" dirty="0"/>
          </a:p>
        </p:txBody>
      </p:sp>
      <p:pic>
        <p:nvPicPr>
          <p:cNvPr id="5" name="图片 4"/>
          <p:cNvPicPr>
            <a:picLocks noChangeAspect="1"/>
          </p:cNvPicPr>
          <p:nvPr/>
        </p:nvPicPr>
        <p:blipFill>
          <a:blip r:embed="rId1"/>
          <a:stretch>
            <a:fillRect/>
          </a:stretch>
        </p:blipFill>
        <p:spPr>
          <a:xfrm>
            <a:off x="2115740" y="3526632"/>
            <a:ext cx="7960519" cy="317558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下面哪种编程语言是可移植的？</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机器语言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3"/>
            </p:custDataLst>
          </p:nvPr>
        </p:nvSpPr>
        <p:spPr>
          <a:xfrm>
            <a:off x="3352800" y="34718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4"/>
            </p:custDataLst>
          </p:nvPr>
        </p:nvSpPr>
        <p:spPr>
          <a:xfrm>
            <a:off x="3352800" y="41576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5"/>
            </p:custDataLst>
          </p:nvPr>
        </p:nvSpPr>
        <p:spPr>
          <a:xfrm>
            <a:off x="3352800" y="48434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6"/>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7"/>
            </p:custDataLst>
          </p:nvPr>
        </p:nvSpPr>
        <p:spPr>
          <a:xfrm>
            <a:off x="2638425" y="35361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a:spLocks noChangeAspect="1"/>
          </p:cNvSpPr>
          <p:nvPr>
            <p:custDataLst>
              <p:tags r:id="rId8"/>
            </p:custDataLst>
          </p:nvPr>
        </p:nvSpPr>
        <p:spPr>
          <a:xfrm>
            <a:off x="26384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13"/>
          <p:cNvSpPr>
            <a:spLocks noChangeAspect="1"/>
          </p:cNvSpPr>
          <p:nvPr>
            <p:custDataLst>
              <p:tags r:id="rId9"/>
            </p:custDataLst>
          </p:nvPr>
        </p:nvSpPr>
        <p:spPr>
          <a:xfrm>
            <a:off x="2638425" y="49077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0"/>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 name="文本框 21"/>
          <p:cNvSpPr txBox="1"/>
          <p:nvPr>
            <p:custDataLst>
              <p:tags r:id="rId11"/>
            </p:custDataLst>
          </p:nvPr>
        </p:nvSpPr>
        <p:spPr>
          <a:xfrm>
            <a:off x="3352800" y="55292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3" name="矩形 22"/>
          <p:cNvSpPr>
            <a:spLocks noChangeAspect="1"/>
          </p:cNvSpPr>
          <p:nvPr>
            <p:custDataLst>
              <p:tags r:id="rId12"/>
            </p:custDataLst>
          </p:nvPr>
        </p:nvSpPr>
        <p:spPr>
          <a:xfrm>
            <a:off x="26384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E</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4" name="矩形 23"/>
          <p:cNvSpPr/>
          <p:nvPr>
            <p:custDataLst>
              <p:tags r:id="rId13"/>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9" name="文本框 28"/>
          <p:cNvSpPr txBox="1"/>
          <p:nvPr>
            <p:custDataLst>
              <p:tags r:id="rId14"/>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30" name="文本框 29"/>
          <p:cNvSpPr txBox="1"/>
          <p:nvPr>
            <p:custDataLst>
              <p:tags r:id="rId15"/>
            </p:custDataLst>
          </p:nvPr>
        </p:nvSpPr>
        <p:spPr>
          <a:xfrm>
            <a:off x="12827000" y="1270001"/>
            <a:ext cx="3332480" cy="3170099"/>
          </a:xfrm>
          <a:prstGeom prst="rect">
            <a:avLst/>
          </a:prstGeom>
          <a:noFill/>
        </p:spPr>
        <p:txBody>
          <a:bodyPr vert="horz" rtlCol="0" anchor="t" anchorCtr="0">
            <a:spAutoFit/>
          </a:bodyPr>
          <a:lstStyle/>
          <a:p>
            <a:r>
              <a:rPr lang="zh-CN" altLang="en-US" sz="2000" dirty="0">
                <a:solidFill>
                  <a:srgbClr val="000000"/>
                </a:solidFill>
                <a:latin typeface="微软雅黑" panose="020B0503020204020204" charset="-122"/>
                <a:ea typeface="微软雅黑" panose="020B0503020204020204" charset="-122"/>
                <a:sym typeface="微软雅黑" panose="020B0503020204020204" charset="-122"/>
              </a:rPr>
              <a:t>机器语言和汇编语言依赖于特定的硬件的指令集和特定系统的功能函数，不能在其他计算机环境下编译和运行。</a:t>
            </a:r>
            <a:endParaRPr lang="en-US" altLang="zh-CN" sz="2000" dirty="0">
              <a:solidFill>
                <a:srgbClr val="000000"/>
              </a:solidFill>
              <a:latin typeface="微软雅黑" panose="020B0503020204020204" charset="-122"/>
              <a:ea typeface="微软雅黑" panose="020B0503020204020204" charset="-122"/>
              <a:sym typeface="微软雅黑" panose="020B0503020204020204" charset="-122"/>
            </a:endParaRPr>
          </a:p>
          <a:p>
            <a:r>
              <a:rPr lang="zh-CN" altLang="zh-CN" sz="2000" dirty="0"/>
              <a:t>高级语言具有很好的可移植性，例如</a:t>
            </a:r>
            <a:r>
              <a:rPr lang="en-US" altLang="zh-CN" sz="2000" dirty="0"/>
              <a:t>C++</a:t>
            </a:r>
            <a:r>
              <a:rPr lang="zh-CN" altLang="zh-CN" sz="2000" dirty="0"/>
              <a:t>和</a:t>
            </a:r>
            <a:r>
              <a:rPr lang="en-US" altLang="zh-CN" sz="2000" dirty="0"/>
              <a:t>Java</a:t>
            </a:r>
            <a:r>
              <a:rPr lang="zh-CN" altLang="zh-CN" sz="2000" dirty="0"/>
              <a:t>程序如果没有引用某个操作系统特有的库函数，几乎可以在任何计算机系统上编译和运行。</a:t>
            </a:r>
            <a:endParaRPr lang="zh-CN" altLang="zh-CN" sz="2000" dirty="0"/>
          </a:p>
          <a:p>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28" name="组合 27"/>
          <p:cNvGrpSpPr/>
          <p:nvPr>
            <p:custDataLst>
              <p:tags r:id="rId16"/>
            </p:custDataLst>
          </p:nvPr>
        </p:nvGrpSpPr>
        <p:grpSpPr>
          <a:xfrm>
            <a:off x="12585700" y="0"/>
            <a:ext cx="3815080" cy="647700"/>
            <a:chOff x="9537700" y="0"/>
            <a:chExt cx="3815080" cy="647700"/>
          </a:xfrm>
        </p:grpSpPr>
        <p:sp>
          <p:nvSpPr>
            <p:cNvPr id="25" name="RemarkBack"/>
            <p:cNvSpPr/>
            <p:nvPr>
              <p:custDataLst>
                <p:tags r:id="rId17"/>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p:cNvSpPr/>
            <p:nvPr>
              <p:custDataLst>
                <p:tags r:id="rId18"/>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p:cNvSpPr txBox="1"/>
            <p:nvPr>
              <p:custDataLst>
                <p:tags r:id="rId19"/>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sp>
        <p:nvSpPr>
          <p:cNvPr id="2" name="RemarkBack"/>
          <p:cNvSpPr/>
          <p:nvPr>
            <p:custDataLst>
              <p:tags r:id="rId20"/>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21"/>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p:cNvSpPr txBox="1"/>
          <p:nvPr>
            <p:custDataLst>
              <p:tags r:id="rId22"/>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20" name="组合 19"/>
          <p:cNvGrpSpPr/>
          <p:nvPr>
            <p:custDataLst>
              <p:tags r:id="rId23"/>
            </p:custDataLst>
          </p:nvPr>
        </p:nvGrpSpPr>
        <p:grpSpPr>
          <a:xfrm>
            <a:off x="0" y="0"/>
            <a:ext cx="9144000" cy="635000"/>
            <a:chOff x="-1524000" y="0"/>
            <a:chExt cx="9144000" cy="635000"/>
          </a:xfrm>
        </p:grpSpPr>
        <p:sp>
          <p:nvSpPr>
            <p:cNvPr id="16" name="TitleBackground"/>
            <p:cNvSpPr/>
            <p:nvPr>
              <p:custDataLst>
                <p:tags r:id="rId2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2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2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2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28"/>
            </p:custDataLst>
          </p:nvPr>
        </p:nvPicPr>
        <p:blipFill>
          <a:blip r:embed="rId29"/>
          <a:stretch>
            <a:fillRect/>
          </a:stretch>
        </p:blipFill>
        <p:spPr>
          <a:xfrm>
            <a:off x="10642600" y="63500"/>
            <a:ext cx="1422400" cy="508000"/>
          </a:xfrm>
          <a:prstGeom prst="rect">
            <a:avLst/>
          </a:prstGeom>
        </p:spPr>
      </p:pic>
    </p:spTree>
    <p:custDataLst>
      <p:tags r:id="rId30"/>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中是否可以嵌入汇编语言？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FF0000"/>
                </a:solidFill>
                <a:latin typeface="微软雅黑" panose="020B0503020204020204" charset="-122"/>
                <a:ea typeface="微软雅黑" panose="020B0503020204020204" charset="-122"/>
                <a:sym typeface="微软雅黑" panose="020B0503020204020204" charset="-122"/>
              </a:rPr>
              <a:t>可以</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嵌入汇编语言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FF0000"/>
                </a:solidFill>
                <a:latin typeface="微软雅黑" panose="020B0503020204020204" charset="-122"/>
                <a:ea typeface="微软雅黑" panose="020B0503020204020204" charset="-122"/>
                <a:sym typeface="微软雅黑" panose="020B0503020204020204" charset="-122"/>
              </a:rPr>
              <a:t>不可以</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嵌入汇编语言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椭圆 8"/>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5"/>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7"/>
            </p:custDataLst>
          </p:nvPr>
        </p:nvGrpSpPr>
        <p:grpSpPr>
          <a:xfrm>
            <a:off x="0" y="0"/>
            <a:ext cx="12192000" cy="635000"/>
            <a:chOff x="0" y="0"/>
            <a:chExt cx="12192000" cy="635000"/>
          </a:xfrm>
        </p:grpSpPr>
        <p:sp>
          <p:nvSpPr>
            <p:cNvPr id="14" name="TitleBackground"/>
            <p:cNvSpPr/>
            <p:nvPr>
              <p:custDataLst>
                <p:tags r:id="rId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投票</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1"/>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微软雅黑" panose="020B0503020204020204" charset="-122"/>
                  <a:ea typeface="微软雅黑" panose="020B0503020204020204" charset="-122"/>
                  <a:sym typeface="微软雅黑" panose="020B0503020204020204" charset="-122"/>
                </a:rPr>
                <a:t>最多可选</a:t>
              </a:r>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项</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2"/>
            </p:custDataLst>
          </p:nvPr>
        </p:nvPicPr>
        <p:blipFill>
          <a:blip r:embed="rId13"/>
          <a:stretch>
            <a:fillRect/>
          </a:stretch>
        </p:blipFill>
        <p:spPr>
          <a:xfrm>
            <a:off x="10642600" y="63500"/>
            <a:ext cx="1422400" cy="508000"/>
          </a:xfrm>
          <a:prstGeom prst="rect">
            <a:avLst/>
          </a:prstGeom>
        </p:spPr>
      </p:pic>
    </p:spTree>
    <p:custDataLst>
      <p:tags r:id="rId1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课程推荐参考教材</a:t>
            </a:r>
            <a:r>
              <a:rPr kumimoji="1" lang="zh-CN" altLang="en-US" dirty="0"/>
              <a:t>和拓展阅读资料</a:t>
            </a:r>
            <a:endParaRPr lang="zh-CN" altLang="en-US" dirty="0"/>
          </a:p>
        </p:txBody>
      </p:sp>
      <p:sp>
        <p:nvSpPr>
          <p:cNvPr id="3" name="内容占位符 2"/>
          <p:cNvSpPr>
            <a:spLocks noGrp="1"/>
          </p:cNvSpPr>
          <p:nvPr>
            <p:ph idx="1"/>
          </p:nvPr>
        </p:nvSpPr>
        <p:spPr/>
        <p:txBody>
          <a:bodyPr>
            <a:normAutofit lnSpcReduction="10000"/>
          </a:bodyPr>
          <a:lstStyle/>
          <a:p>
            <a:r>
              <a:rPr lang="en-US" altLang="zh-CN" sz="2000" dirty="0">
                <a:solidFill>
                  <a:srgbClr val="FF0000"/>
                </a:solidFill>
                <a:latin typeface="+mn-lt"/>
              </a:rPr>
              <a:t>Intel</a:t>
            </a:r>
            <a:r>
              <a:rPr lang="zh-CN" altLang="zh-CN" sz="2000" dirty="0">
                <a:solidFill>
                  <a:srgbClr val="FF0000"/>
                </a:solidFill>
                <a:latin typeface="+mn-lt"/>
              </a:rPr>
              <a:t>汇编语言程序设计</a:t>
            </a:r>
            <a:r>
              <a:rPr lang="zh-CN" altLang="zh-CN" sz="2000" dirty="0">
                <a:latin typeface="+mn-lt"/>
              </a:rPr>
              <a:t>（第五版），</a:t>
            </a:r>
            <a:r>
              <a:rPr lang="en-US" altLang="zh-CN" sz="2000" dirty="0">
                <a:latin typeface="+mn-lt"/>
              </a:rPr>
              <a:t>Assembly Language for Intel-Based Computers </a:t>
            </a:r>
            <a:r>
              <a:rPr lang="zh-CN" altLang="zh-CN" sz="2000" dirty="0">
                <a:latin typeface="+mn-lt"/>
              </a:rPr>
              <a:t>（</a:t>
            </a:r>
            <a:r>
              <a:rPr lang="en-US" altLang="zh-CN" sz="2000" dirty="0">
                <a:latin typeface="+mn-lt"/>
              </a:rPr>
              <a:t>Fifth Edition</a:t>
            </a:r>
            <a:r>
              <a:rPr lang="zh-CN" altLang="zh-CN" sz="2000" dirty="0">
                <a:latin typeface="+mn-lt"/>
              </a:rPr>
              <a:t>），【美】</a:t>
            </a:r>
            <a:r>
              <a:rPr lang="en-US" altLang="zh-CN" sz="2000" dirty="0">
                <a:latin typeface="+mn-lt"/>
              </a:rPr>
              <a:t>Kip R. Irvine</a:t>
            </a:r>
            <a:r>
              <a:rPr lang="zh-CN" altLang="zh-CN" sz="2000" dirty="0">
                <a:latin typeface="+mn-lt"/>
              </a:rPr>
              <a:t>著，温玉杰、梅广宇、罗云彬等译，电子工业出版社</a:t>
            </a:r>
            <a:r>
              <a:rPr lang="zh-CN" altLang="zh-CN" sz="2000" dirty="0" smtClean="0">
                <a:latin typeface="+mn-lt"/>
              </a:rPr>
              <a:t>；</a:t>
            </a:r>
            <a:endParaRPr lang="en-US" altLang="zh-CN" sz="2000" dirty="0" smtClean="0">
              <a:latin typeface="+mn-lt"/>
            </a:endParaRPr>
          </a:p>
          <a:p>
            <a:r>
              <a:rPr lang="zh-CN" altLang="en-US" sz="2000" dirty="0" smtClean="0">
                <a:latin typeface="+mn-lt"/>
              </a:rPr>
              <a:t>汇编语言</a:t>
            </a:r>
            <a:r>
              <a:rPr lang="en-US" altLang="zh-CN" sz="2000" dirty="0" smtClean="0">
                <a:latin typeface="+mn-lt"/>
              </a:rPr>
              <a:t>(</a:t>
            </a:r>
            <a:r>
              <a:rPr lang="zh-CN" altLang="en-US" sz="2000" dirty="0" smtClean="0">
                <a:latin typeface="+mn-lt"/>
              </a:rPr>
              <a:t>第四版</a:t>
            </a:r>
            <a:r>
              <a:rPr lang="en-US" altLang="zh-CN" sz="2000" dirty="0" smtClean="0">
                <a:latin typeface="+mn-lt"/>
              </a:rPr>
              <a:t>)</a:t>
            </a:r>
            <a:r>
              <a:rPr lang="zh-CN" altLang="en-US" sz="2000" dirty="0" smtClean="0">
                <a:latin typeface="+mn-lt"/>
              </a:rPr>
              <a:t>，王爽 编著，清华大学出版社，</a:t>
            </a:r>
            <a:r>
              <a:rPr lang="en-US" altLang="zh-CN" sz="2000" dirty="0" smtClean="0">
                <a:latin typeface="+mn-lt"/>
              </a:rPr>
              <a:t>2020-01-01</a:t>
            </a:r>
            <a:r>
              <a:rPr lang="zh-CN" altLang="en-US" sz="2000" dirty="0" smtClean="0">
                <a:latin typeface="+mn-lt"/>
              </a:rPr>
              <a:t>；</a:t>
            </a:r>
            <a:endParaRPr lang="zh-CN" altLang="zh-CN" sz="2000" dirty="0">
              <a:latin typeface="+mn-lt"/>
            </a:endParaRPr>
          </a:p>
          <a:p>
            <a:pPr lvl="0"/>
            <a:r>
              <a:rPr lang="zh-CN" altLang="zh-CN" sz="2000" dirty="0" smtClean="0">
                <a:latin typeface="+mn-lt"/>
              </a:rPr>
              <a:t>逆向工程</a:t>
            </a:r>
            <a:r>
              <a:rPr lang="zh-CN" altLang="zh-CN" sz="2000" dirty="0">
                <a:latin typeface="+mn-lt"/>
              </a:rPr>
              <a:t>核心原理，【韩】李承远 著，武传海 译，人民邮电出版社；</a:t>
            </a:r>
            <a:endParaRPr lang="zh-CN" altLang="zh-CN" sz="2000" dirty="0">
              <a:latin typeface="+mn-lt"/>
            </a:endParaRPr>
          </a:p>
          <a:p>
            <a:pPr lvl="0"/>
            <a:r>
              <a:rPr lang="zh-CN" altLang="zh-CN" sz="2000" dirty="0">
                <a:latin typeface="+mn-lt"/>
              </a:rPr>
              <a:t>加密与解密（第四版），段钢 编著，电子工业出版社</a:t>
            </a:r>
            <a:r>
              <a:rPr lang="zh-CN" altLang="zh-CN" sz="2000" dirty="0" smtClean="0">
                <a:latin typeface="+mn-lt"/>
              </a:rPr>
              <a:t>；</a:t>
            </a:r>
            <a:endParaRPr lang="en-US" altLang="zh-CN" sz="2000" dirty="0" smtClean="0">
              <a:latin typeface="+mn-lt"/>
            </a:endParaRPr>
          </a:p>
          <a:p>
            <a:pPr lvl="0"/>
            <a:r>
              <a:rPr lang="en-US" altLang="zh-CN" sz="2000" dirty="0">
                <a:latin typeface="+mn-lt"/>
              </a:rPr>
              <a:t>Practical Malware Analysis, Michael </a:t>
            </a:r>
            <a:r>
              <a:rPr lang="en-US" altLang="zh-CN" sz="2000" dirty="0" err="1">
                <a:latin typeface="+mn-lt"/>
              </a:rPr>
              <a:t>Sikorski</a:t>
            </a:r>
            <a:r>
              <a:rPr lang="en-US" altLang="zh-CN" sz="2000" dirty="0">
                <a:latin typeface="+mn-lt"/>
              </a:rPr>
              <a:t> and Andrew </a:t>
            </a:r>
            <a:r>
              <a:rPr lang="en-US" altLang="zh-CN" sz="2000" dirty="0" err="1">
                <a:latin typeface="+mn-lt"/>
              </a:rPr>
              <a:t>Honig</a:t>
            </a:r>
            <a:r>
              <a:rPr lang="en-US" altLang="zh-CN" sz="2000" dirty="0">
                <a:latin typeface="+mn-lt"/>
              </a:rPr>
              <a:t>, No Starch Press;</a:t>
            </a:r>
            <a:endParaRPr lang="en-US" altLang="zh-CN" sz="2000" dirty="0">
              <a:latin typeface="+mn-lt"/>
            </a:endParaRPr>
          </a:p>
          <a:p>
            <a:pPr lvl="0"/>
            <a:r>
              <a:rPr lang="en-US" altLang="zh-CN" sz="2000" dirty="0">
                <a:latin typeface="+mn-lt"/>
              </a:rPr>
              <a:t>Practical Reverse Engineering, Bruce Dang, </a:t>
            </a:r>
            <a:r>
              <a:rPr lang="en-US" altLang="zh-CN" sz="2000" dirty="0" err="1">
                <a:latin typeface="+mn-lt"/>
              </a:rPr>
              <a:t>Alexandre</a:t>
            </a:r>
            <a:r>
              <a:rPr lang="en-US" altLang="zh-CN" sz="2000" dirty="0">
                <a:latin typeface="+mn-lt"/>
              </a:rPr>
              <a:t> </a:t>
            </a:r>
            <a:r>
              <a:rPr lang="en-US" altLang="zh-CN" sz="2000" dirty="0" err="1">
                <a:latin typeface="+mn-lt"/>
              </a:rPr>
              <a:t>Gazet</a:t>
            </a:r>
            <a:r>
              <a:rPr lang="en-US" altLang="zh-CN" sz="2000" dirty="0">
                <a:latin typeface="+mn-lt"/>
              </a:rPr>
              <a:t> and Elias </a:t>
            </a:r>
            <a:r>
              <a:rPr lang="en-US" altLang="zh-CN" sz="2000" dirty="0" err="1">
                <a:latin typeface="+mn-lt"/>
              </a:rPr>
              <a:t>Bachaalany</a:t>
            </a:r>
            <a:r>
              <a:rPr lang="en-US" altLang="zh-CN" sz="2000" dirty="0">
                <a:latin typeface="+mn-lt"/>
              </a:rPr>
              <a:t>, Wiley;</a:t>
            </a:r>
            <a:endParaRPr lang="en-US" altLang="zh-CN" sz="2000" dirty="0">
              <a:latin typeface="+mn-lt"/>
            </a:endParaRPr>
          </a:p>
          <a:p>
            <a:pPr lvl="0"/>
            <a:r>
              <a:rPr lang="en-US" altLang="zh-CN" sz="2000" dirty="0">
                <a:latin typeface="+mn-lt"/>
              </a:rPr>
              <a:t>IDA Pro </a:t>
            </a:r>
            <a:r>
              <a:rPr lang="zh-CN" altLang="en-US" sz="2000" dirty="0">
                <a:latin typeface="+mn-lt"/>
              </a:rPr>
              <a:t>权威指南（第二版），</a:t>
            </a:r>
            <a:r>
              <a:rPr lang="en-US" altLang="zh-CN" sz="2000" dirty="0">
                <a:latin typeface="+mn-lt"/>
              </a:rPr>
              <a:t>【</a:t>
            </a:r>
            <a:r>
              <a:rPr lang="zh-CN" altLang="en-US" sz="2000" dirty="0">
                <a:latin typeface="+mn-lt"/>
              </a:rPr>
              <a:t>美</a:t>
            </a:r>
            <a:r>
              <a:rPr lang="en-US" altLang="zh-CN" sz="2000" dirty="0">
                <a:latin typeface="+mn-lt"/>
              </a:rPr>
              <a:t>】Chris Eagle </a:t>
            </a:r>
            <a:r>
              <a:rPr lang="zh-CN" altLang="en-US" sz="2000" dirty="0">
                <a:latin typeface="+mn-lt"/>
              </a:rPr>
              <a:t>著，石华耀、段桂菊 译，人民邮电出版社</a:t>
            </a:r>
            <a:endParaRPr lang="zh-CN" altLang="en-US" sz="2000" dirty="0">
              <a:latin typeface="+mn-lt"/>
            </a:endParaRPr>
          </a:p>
          <a:p>
            <a:pPr lvl="0"/>
            <a:r>
              <a:rPr lang="zh-CN" altLang="en-US" sz="2000" dirty="0">
                <a:latin typeface="+mn-lt"/>
              </a:rPr>
              <a:t>有趣的二进制，</a:t>
            </a:r>
            <a:r>
              <a:rPr lang="en-US" altLang="zh-CN" sz="2000" dirty="0">
                <a:latin typeface="+mn-lt"/>
              </a:rPr>
              <a:t>【</a:t>
            </a:r>
            <a:r>
              <a:rPr lang="zh-CN" altLang="en-US" sz="2000" dirty="0">
                <a:latin typeface="+mn-lt"/>
              </a:rPr>
              <a:t>日</a:t>
            </a:r>
            <a:r>
              <a:rPr lang="en-US" altLang="zh-CN" sz="2000" dirty="0">
                <a:latin typeface="+mn-lt"/>
              </a:rPr>
              <a:t>】</a:t>
            </a:r>
            <a:r>
              <a:rPr lang="zh-CN" altLang="en-US" sz="2000" dirty="0">
                <a:latin typeface="+mn-lt"/>
              </a:rPr>
              <a:t>爱甲健二 著，周自恒 译， 人民邮电出版社</a:t>
            </a:r>
            <a:endParaRPr lang="zh-CN" altLang="en-US" sz="2000" dirty="0">
              <a:latin typeface="+mn-lt"/>
            </a:endParaRPr>
          </a:p>
          <a:p>
            <a:pPr lvl="0"/>
            <a:endParaRPr lang="zh-CN" altLang="zh-CN" sz="2000" dirty="0">
              <a:latin typeface="+mn-lt"/>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可移植</a:t>
            </a:r>
            <a:endParaRPr lang="zh-CN" altLang="en-US" dirty="0"/>
          </a:p>
        </p:txBody>
      </p:sp>
      <p:sp>
        <p:nvSpPr>
          <p:cNvPr id="3" name="内容占位符 2"/>
          <p:cNvSpPr>
            <a:spLocks noGrp="1"/>
          </p:cNvSpPr>
          <p:nvPr>
            <p:ph idx="1"/>
          </p:nvPr>
        </p:nvSpPr>
        <p:spPr>
          <a:xfrm>
            <a:off x="0" y="1825625"/>
            <a:ext cx="4631813" cy="4351338"/>
          </a:xfrm>
        </p:spPr>
        <p:txBody>
          <a:bodyPr>
            <a:normAutofit/>
          </a:bodyPr>
          <a:lstStyle/>
          <a:p>
            <a:r>
              <a:rPr lang="en-US" altLang="zh-CN" dirty="0"/>
              <a:t>C++</a:t>
            </a:r>
            <a:r>
              <a:rPr lang="zh-CN" altLang="en-US" dirty="0"/>
              <a:t>中可以使用汇编语言</a:t>
            </a:r>
            <a:endParaRPr lang="en-US" altLang="zh-CN" dirty="0"/>
          </a:p>
          <a:p>
            <a:pPr lvl="1"/>
            <a:r>
              <a:rPr lang="zh-CN" altLang="en-US" dirty="0"/>
              <a:t>使用高级结构和访问底层细节之间提供了一种</a:t>
            </a:r>
            <a:r>
              <a:rPr lang="zh-CN" altLang="en-US" b="1" dirty="0">
                <a:solidFill>
                  <a:srgbClr val="FF0000"/>
                </a:solidFill>
              </a:rPr>
              <a:t>折中方案</a:t>
            </a:r>
            <a:endParaRPr lang="en-US" altLang="zh-CN" b="1" dirty="0">
              <a:solidFill>
                <a:srgbClr val="FF0000"/>
              </a:solidFill>
            </a:endParaRPr>
          </a:p>
          <a:p>
            <a:pPr lvl="1"/>
            <a:r>
              <a:rPr lang="zh-CN" altLang="en-US" dirty="0"/>
              <a:t>直接访问</a:t>
            </a:r>
            <a:r>
              <a:rPr lang="en-US" altLang="zh-CN" dirty="0"/>
              <a:t>CPU</a:t>
            </a:r>
            <a:r>
              <a:rPr lang="zh-CN" altLang="en-US" dirty="0"/>
              <a:t>，会使</a:t>
            </a:r>
            <a:r>
              <a:rPr lang="en-US" altLang="zh-CN" dirty="0"/>
              <a:t>C++</a:t>
            </a:r>
            <a:r>
              <a:rPr lang="zh-CN" altLang="en-US" dirty="0"/>
              <a:t>程序</a:t>
            </a:r>
            <a:r>
              <a:rPr lang="zh-CN" altLang="en-US" b="1" dirty="0">
                <a:solidFill>
                  <a:srgbClr val="FF0000"/>
                </a:solidFill>
              </a:rPr>
              <a:t>丧失</a:t>
            </a:r>
            <a:r>
              <a:rPr lang="zh-CN" altLang="en-US" dirty="0"/>
              <a:t>可移植性</a:t>
            </a:r>
            <a:endParaRPr lang="zh-CN" altLang="en-US" dirty="0"/>
          </a:p>
        </p:txBody>
      </p:sp>
      <p:pic>
        <p:nvPicPr>
          <p:cNvPr id="5" name="图片 4"/>
          <p:cNvPicPr>
            <a:picLocks noChangeAspect="1"/>
          </p:cNvPicPr>
          <p:nvPr/>
        </p:nvPicPr>
        <p:blipFill>
          <a:blip r:embed="rId1"/>
          <a:stretch>
            <a:fillRect/>
          </a:stretch>
        </p:blipFill>
        <p:spPr>
          <a:xfrm>
            <a:off x="4520457" y="1357312"/>
            <a:ext cx="7560187" cy="5500688"/>
          </a:xfrm>
          <a:prstGeom prst="rect">
            <a:avLst/>
          </a:prstGeom>
        </p:spPr>
      </p:pic>
      <p:sp>
        <p:nvSpPr>
          <p:cNvPr id="6" name="矩形 5"/>
          <p:cNvSpPr/>
          <p:nvPr/>
        </p:nvSpPr>
        <p:spPr>
          <a:xfrm>
            <a:off x="5072062" y="2705100"/>
            <a:ext cx="3511435"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61627" y="4001295"/>
            <a:ext cx="3521870"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72061" y="5268120"/>
            <a:ext cx="3521870"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有哪些场景需要用到汇编语言？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矩形: 圆角 6"/>
          <p:cNvSpPr/>
          <p:nvPr>
            <p:custDataLst>
              <p:tags r:id="rId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3"/>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4" name="矩形 13"/>
          <p:cNvSpPr/>
          <p:nvPr>
            <p:custDataLst>
              <p:tags r:id="rId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5"/>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6"/>
            </p:custDataLst>
          </p:nvPr>
        </p:nvSpPr>
        <p:spPr>
          <a:xfrm>
            <a:off x="12827000" y="1270001"/>
            <a:ext cx="3332480" cy="1015663"/>
          </a:xfrm>
          <a:prstGeom prst="rect">
            <a:avLst/>
          </a:prstGeom>
          <a:noFill/>
        </p:spPr>
        <p:txBody>
          <a:bodyPr vert="horz" rtlCol="0" anchor="t" anchorCtr="0">
            <a:spAutoFit/>
          </a:bodyPr>
          <a:lstStyle/>
          <a:p>
            <a:pPr lvl="0"/>
            <a:r>
              <a:rPr lang="zh-CN" altLang="en-US" sz="2000">
                <a:solidFill>
                  <a:srgbClr val="000000"/>
                </a:solidFill>
                <a:latin typeface="微软雅黑" panose="020B0503020204020204" charset="-122"/>
                <a:ea typeface="微软雅黑" panose="020B0503020204020204" charset="-122"/>
                <a:sym typeface="微软雅黑" panose="020B0503020204020204" charset="-122"/>
              </a:rPr>
              <a:t>驱动开发、软件调试、软件优化、病毒分析、漏洞挖掘、嵌入式开发</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7"/>
            </p:custDataLst>
          </p:nvPr>
        </p:nvGrpSpPr>
        <p:grpSpPr>
          <a:xfrm>
            <a:off x="12585700" y="0"/>
            <a:ext cx="3815080" cy="647700"/>
            <a:chOff x="9537700" y="0"/>
            <a:chExt cx="3815080" cy="647700"/>
          </a:xfrm>
        </p:grpSpPr>
        <p:sp>
          <p:nvSpPr>
            <p:cNvPr id="15" name="RemarkBack"/>
            <p:cNvSpPr/>
            <p:nvPr>
              <p:custDataLst>
                <p:tags r:id="rId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sp>
        <p:nvSpPr>
          <p:cNvPr id="2" name="RemarkBack"/>
          <p:cNvSpPr/>
          <p:nvPr>
            <p:custDataLst>
              <p:tags r:id="rId1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p:cNvSpPr txBox="1"/>
          <p:nvPr>
            <p:custDataLst>
              <p:tags r:id="rId1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2" name="组合 11"/>
          <p:cNvGrpSpPr/>
          <p:nvPr>
            <p:custDataLst>
              <p:tags r:id="rId14"/>
            </p:custDataLst>
          </p:nvPr>
        </p:nvGrpSpPr>
        <p:grpSpPr>
          <a:xfrm>
            <a:off x="0" y="0"/>
            <a:ext cx="9144000" cy="635000"/>
            <a:chOff x="-1524000" y="0"/>
            <a:chExt cx="9144000" cy="635000"/>
          </a:xfrm>
        </p:grpSpPr>
        <p:sp>
          <p:nvSpPr>
            <p:cNvPr id="8" name="TitleBackground"/>
            <p:cNvSpPr/>
            <p:nvPr>
              <p:custDataLst>
                <p:tags r:id="rId15"/>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6"/>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7"/>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8"/>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9"/>
            </p:custDataLst>
          </p:nvPr>
        </p:nvPicPr>
        <p:blipFill>
          <a:blip r:embed="rId20"/>
          <a:stretch>
            <a:fillRect/>
          </a:stretch>
        </p:blipFill>
        <p:spPr>
          <a:xfrm>
            <a:off x="10642600" y="63500"/>
            <a:ext cx="1422400" cy="508000"/>
          </a:xfrm>
          <a:prstGeom prst="rect">
            <a:avLst/>
          </a:prstGeom>
        </p:spPr>
      </p:pic>
    </p:spTree>
    <p:custDataLst>
      <p:tags r:id="rId2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a:t>
            </a:r>
            <a:endParaRPr lang="zh-CN" altLang="en-US" dirty="0"/>
          </a:p>
        </p:txBody>
      </p:sp>
      <p:sp>
        <p:nvSpPr>
          <p:cNvPr id="3" name="内容占位符 2"/>
          <p:cNvSpPr>
            <a:spLocks noGrp="1"/>
          </p:cNvSpPr>
          <p:nvPr>
            <p:ph idx="1"/>
          </p:nvPr>
        </p:nvSpPr>
        <p:spPr/>
        <p:txBody>
          <a:bodyPr/>
          <a:lstStyle/>
          <a:p>
            <a:r>
              <a:rPr lang="zh-CN" altLang="en-US" dirty="0"/>
              <a:t>嵌入式系统的内存空间小</a:t>
            </a:r>
            <a:endParaRPr lang="en-US" altLang="zh-CN" dirty="0"/>
          </a:p>
          <a:p>
            <a:pPr lvl="1"/>
            <a:r>
              <a:rPr lang="zh-CN" altLang="en-US" dirty="0"/>
              <a:t>电话、汽车、空调、打印机、摄像头、显卡、声卡、调制解调器等等</a:t>
            </a:r>
            <a:endParaRPr lang="en-US" altLang="zh-CN" dirty="0"/>
          </a:p>
          <a:p>
            <a:pPr lvl="1"/>
            <a:r>
              <a:rPr lang="zh-CN" altLang="en-US" dirty="0"/>
              <a:t>汇编语言可以节省内存空间</a:t>
            </a:r>
            <a:endParaRPr lang="zh-CN" altLang="en-US" dirty="0"/>
          </a:p>
        </p:txBody>
      </p:sp>
      <p:pic>
        <p:nvPicPr>
          <p:cNvPr id="1026" name="Picture 2" descr="一个老嵌入式工程师给新手的十大建议- 知乎"/>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38575" y="3844925"/>
            <a:ext cx="451485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实时系统</a:t>
            </a:r>
            <a:endParaRPr lang="zh-CN" altLang="en-US" dirty="0"/>
          </a:p>
        </p:txBody>
      </p:sp>
      <p:sp>
        <p:nvSpPr>
          <p:cNvPr id="3" name="内容占位符 2"/>
          <p:cNvSpPr>
            <a:spLocks noGrp="1"/>
          </p:cNvSpPr>
          <p:nvPr>
            <p:ph idx="1"/>
          </p:nvPr>
        </p:nvSpPr>
        <p:spPr/>
        <p:txBody>
          <a:bodyPr/>
          <a:lstStyle/>
          <a:p>
            <a:r>
              <a:rPr lang="zh-CN" altLang="en-US" dirty="0"/>
              <a:t>仿真、监控等实时系统要求精确计量时间和</a:t>
            </a:r>
            <a:r>
              <a:rPr lang="zh-CN" altLang="en-US" dirty="0">
                <a:solidFill>
                  <a:srgbClr val="FF0000"/>
                </a:solidFill>
              </a:rPr>
              <a:t>实时响应</a:t>
            </a:r>
            <a:endParaRPr lang="en-US" altLang="zh-CN" dirty="0">
              <a:solidFill>
                <a:srgbClr val="FF0000"/>
              </a:solidFill>
            </a:endParaRPr>
          </a:p>
          <a:p>
            <a:pPr lvl="1"/>
            <a:r>
              <a:rPr lang="zh-CN" altLang="en-US" dirty="0"/>
              <a:t>高级语言不能完全控制编译器生成的机器码</a:t>
            </a:r>
            <a:endParaRPr lang="en-US" altLang="zh-CN" dirty="0"/>
          </a:p>
          <a:p>
            <a:pPr lvl="1"/>
            <a:r>
              <a:rPr lang="zh-CN" altLang="en-US" dirty="0"/>
              <a:t>汇编语言可以完全控制机器码，执行速度快</a:t>
            </a:r>
            <a:endParaRPr lang="en-US" altLang="zh-CN" dirty="0"/>
          </a:p>
          <a:p>
            <a:pPr lvl="1"/>
            <a:endParaRPr lang="zh-CN" altLang="en-US" dirty="0"/>
          </a:p>
        </p:txBody>
      </p:sp>
      <p:pic>
        <p:nvPicPr>
          <p:cNvPr id="3074" name="Picture 2" descr="Aircraft – News, Research and Analysis – The Conversation – pag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748" y="4284172"/>
            <a:ext cx="3335598" cy="161786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2"/>
          <a:stretch>
            <a:fillRect/>
          </a:stretch>
        </p:blipFill>
        <p:spPr>
          <a:xfrm>
            <a:off x="4314047" y="4284172"/>
            <a:ext cx="3641233" cy="1615407"/>
          </a:xfrm>
          <a:prstGeom prst="rect">
            <a:avLst/>
          </a:prstGeom>
        </p:spPr>
      </p:pic>
      <p:pic>
        <p:nvPicPr>
          <p:cNvPr id="3080" name="Picture 8" descr="China Unveils Driverless Bullet Train Made Specially for the Beijing Ga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370" y="3198063"/>
            <a:ext cx="3605299" cy="2703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80"/>
                                        </p:tgtEl>
                                        <p:attrNameLst>
                                          <p:attrName>style.visibility</p:attrName>
                                        </p:attrNameLst>
                                      </p:cBhvr>
                                      <p:to>
                                        <p:strVal val="visible"/>
                                      </p:to>
                                    </p:set>
                                    <p:anim calcmode="lin" valueType="num">
                                      <p:cBhvr additive="base">
                                        <p:cTn id="20" dur="500" fill="hold"/>
                                        <p:tgtEl>
                                          <p:spTgt spid="3080"/>
                                        </p:tgtEl>
                                        <p:attrNameLst>
                                          <p:attrName>ppt_x</p:attrName>
                                        </p:attrNameLst>
                                      </p:cBhvr>
                                      <p:tavLst>
                                        <p:tav tm="0">
                                          <p:val>
                                            <p:strVal val="#ppt_x"/>
                                          </p:val>
                                        </p:tav>
                                        <p:tav tm="100000">
                                          <p:val>
                                            <p:strVal val="#ppt_x"/>
                                          </p:val>
                                        </p:tav>
                                      </p:tavLst>
                                    </p:anim>
                                    <p:anim calcmode="lin" valueType="num">
                                      <p:cBhvr additive="base">
                                        <p:cTn id="21"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游戏机</a:t>
            </a:r>
            <a:endParaRPr lang="zh-CN" altLang="en-US" dirty="0"/>
          </a:p>
        </p:txBody>
      </p:sp>
      <p:sp>
        <p:nvSpPr>
          <p:cNvPr id="3" name="内容占位符 2"/>
          <p:cNvSpPr>
            <a:spLocks noGrp="1"/>
          </p:cNvSpPr>
          <p:nvPr>
            <p:ph idx="1"/>
          </p:nvPr>
        </p:nvSpPr>
        <p:spPr/>
        <p:txBody>
          <a:bodyPr/>
          <a:lstStyle/>
          <a:p>
            <a:r>
              <a:rPr lang="zh-CN" altLang="en-US" dirty="0"/>
              <a:t>游戏机有专用的系统，要求程序在</a:t>
            </a:r>
            <a:r>
              <a:rPr lang="zh-CN" altLang="en-US" b="1" dirty="0"/>
              <a:t>大小</a:t>
            </a:r>
            <a:r>
              <a:rPr lang="zh-CN" altLang="en-US" dirty="0"/>
              <a:t>和</a:t>
            </a:r>
            <a:r>
              <a:rPr lang="zh-CN" altLang="en-US" b="1" dirty="0"/>
              <a:t>运行速度</a:t>
            </a:r>
            <a:r>
              <a:rPr lang="zh-CN" altLang="en-US" dirty="0"/>
              <a:t>两方面都要做高度优化。</a:t>
            </a:r>
            <a:endParaRPr lang="en-US" altLang="zh-CN" dirty="0"/>
          </a:p>
          <a:p>
            <a:pPr lvl="1"/>
            <a:r>
              <a:rPr lang="zh-CN" altLang="en-US" dirty="0"/>
              <a:t>充分利用目标系统的</a:t>
            </a:r>
            <a:r>
              <a:rPr lang="zh-CN" altLang="en-US" dirty="0">
                <a:solidFill>
                  <a:srgbClr val="FF0000"/>
                </a:solidFill>
              </a:rPr>
              <a:t>专用硬件</a:t>
            </a:r>
            <a:r>
              <a:rPr lang="zh-CN" altLang="en-US" dirty="0"/>
              <a:t>特性</a:t>
            </a:r>
            <a:endParaRPr lang="en-US" altLang="zh-CN" dirty="0"/>
          </a:p>
          <a:p>
            <a:pPr lvl="1"/>
            <a:r>
              <a:rPr lang="zh-CN" altLang="en-US" dirty="0"/>
              <a:t>手动进行</a:t>
            </a:r>
            <a:r>
              <a:rPr lang="zh-CN" altLang="en-US" dirty="0">
                <a:solidFill>
                  <a:srgbClr val="FF0000"/>
                </a:solidFill>
              </a:rPr>
              <a:t>游戏速度优化</a:t>
            </a:r>
            <a:endParaRPr lang="zh-CN" altLang="en-US" dirty="0">
              <a:solidFill>
                <a:srgbClr val="FF0000"/>
              </a:solidFill>
            </a:endParaRPr>
          </a:p>
        </p:txBody>
      </p:sp>
      <p:pic>
        <p:nvPicPr>
          <p:cNvPr id="2050" name="Picture 2" descr="Ps Or Xbox Deals, SAVE 48% - civilsamhallespodden.s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5991" y="2668213"/>
            <a:ext cx="561975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驱动程序</a:t>
            </a:r>
            <a:endParaRPr lang="zh-CN" altLang="en-US" dirty="0"/>
          </a:p>
        </p:txBody>
      </p:sp>
      <p:sp>
        <p:nvSpPr>
          <p:cNvPr id="3" name="内容占位符 2"/>
          <p:cNvSpPr>
            <a:spLocks noGrp="1"/>
          </p:cNvSpPr>
          <p:nvPr>
            <p:ph idx="1"/>
          </p:nvPr>
        </p:nvSpPr>
        <p:spPr/>
        <p:txBody>
          <a:bodyPr/>
          <a:lstStyle/>
          <a:p>
            <a:r>
              <a:rPr lang="zh-CN" altLang="en-US" dirty="0"/>
              <a:t>硬件设备需要</a:t>
            </a:r>
            <a:r>
              <a:rPr lang="zh-CN" altLang="en-US" dirty="0">
                <a:solidFill>
                  <a:srgbClr val="FF0000"/>
                </a:solidFill>
              </a:rPr>
              <a:t>驱动程序</a:t>
            </a:r>
            <a:endParaRPr lang="en-US" altLang="zh-CN" dirty="0">
              <a:solidFill>
                <a:srgbClr val="FF0000"/>
              </a:solidFill>
            </a:endParaRPr>
          </a:p>
          <a:p>
            <a:pPr lvl="1"/>
            <a:r>
              <a:rPr lang="zh-CN" altLang="en-US" dirty="0"/>
              <a:t>驱动程序把操作系统上通用的命令转换为对特殊硬件的具体细节操作的程序。</a:t>
            </a:r>
            <a:endParaRPr lang="en-US" altLang="zh-CN" dirty="0"/>
          </a:p>
          <a:p>
            <a:pPr lvl="1"/>
            <a:r>
              <a:rPr lang="zh-CN" altLang="en-US" dirty="0"/>
              <a:t>打印机需要编写</a:t>
            </a:r>
            <a:r>
              <a:rPr lang="en-US" altLang="zh-CN" dirty="0"/>
              <a:t>Windows</a:t>
            </a:r>
            <a:r>
              <a:rPr lang="zh-CN" altLang="en-US" dirty="0"/>
              <a:t>、</a:t>
            </a:r>
            <a:r>
              <a:rPr lang="en-US" altLang="zh-CN" dirty="0"/>
              <a:t>macOS</a:t>
            </a:r>
            <a:r>
              <a:rPr lang="zh-CN" altLang="en-US" dirty="0"/>
              <a:t>、</a:t>
            </a:r>
            <a:r>
              <a:rPr lang="en-US" altLang="zh-CN" dirty="0"/>
              <a:t>Linux</a:t>
            </a:r>
            <a:r>
              <a:rPr lang="zh-CN" altLang="en-US" dirty="0"/>
              <a:t>等平台的打印驱动。</a:t>
            </a:r>
            <a:endParaRPr lang="zh-CN" altLang="en-US" dirty="0"/>
          </a:p>
        </p:txBody>
      </p:sp>
      <p:pic>
        <p:nvPicPr>
          <p:cNvPr id="4098" name="Picture 2" descr="Driver Easy ® | Windows Driver Upda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6477" y="4421594"/>
            <a:ext cx="3179792" cy="2280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加密算法</a:t>
            </a:r>
            <a:endParaRPr lang="zh-CN" altLang="en-US" dirty="0"/>
          </a:p>
        </p:txBody>
      </p:sp>
      <p:sp>
        <p:nvSpPr>
          <p:cNvPr id="3" name="内容占位符 2"/>
          <p:cNvSpPr>
            <a:spLocks noGrp="1"/>
          </p:cNvSpPr>
          <p:nvPr>
            <p:ph idx="1"/>
          </p:nvPr>
        </p:nvSpPr>
        <p:spPr/>
        <p:txBody>
          <a:bodyPr/>
          <a:lstStyle/>
          <a:p>
            <a:r>
              <a:rPr lang="zh-CN" altLang="en-US" dirty="0"/>
              <a:t>高级语言的种种限制会阻碍</a:t>
            </a:r>
            <a:r>
              <a:rPr lang="zh-CN" altLang="en-US" dirty="0">
                <a:solidFill>
                  <a:srgbClr val="FF0000"/>
                </a:solidFill>
              </a:rPr>
              <a:t>位操作</a:t>
            </a:r>
            <a:r>
              <a:rPr lang="zh-CN" altLang="en-US" dirty="0"/>
              <a:t>、</a:t>
            </a:r>
            <a:r>
              <a:rPr lang="zh-CN" altLang="en-US" dirty="0">
                <a:solidFill>
                  <a:srgbClr val="FF0000"/>
                </a:solidFill>
              </a:rPr>
              <a:t>数据加密</a:t>
            </a:r>
            <a:r>
              <a:rPr lang="zh-CN" altLang="en-US" dirty="0"/>
              <a:t>等底层操作的有效实现</a:t>
            </a:r>
            <a:endParaRPr lang="en-US" altLang="zh-CN" dirty="0"/>
          </a:p>
          <a:p>
            <a:r>
              <a:rPr lang="zh-CN" altLang="en-US" dirty="0"/>
              <a:t>汇编语言会加快数据加密速度</a:t>
            </a:r>
            <a:endParaRPr lang="zh-CN" altLang="en-US" dirty="0"/>
          </a:p>
        </p:txBody>
      </p:sp>
      <p:pic>
        <p:nvPicPr>
          <p:cNvPr id="5122" name="Picture 2" descr="RSA加密(三) 加密原理| CarlW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80669" y="4068330"/>
            <a:ext cx="7073610" cy="2424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逆向分析</a:t>
            </a:r>
            <a:endParaRPr lang="zh-CN" altLang="en-US" dirty="0"/>
          </a:p>
        </p:txBody>
      </p:sp>
      <p:sp>
        <p:nvSpPr>
          <p:cNvPr id="3" name="内容占位符 2"/>
          <p:cNvSpPr>
            <a:spLocks noGrp="1"/>
          </p:cNvSpPr>
          <p:nvPr>
            <p:ph idx="1"/>
          </p:nvPr>
        </p:nvSpPr>
        <p:spPr/>
        <p:txBody>
          <a:bodyPr/>
          <a:lstStyle/>
          <a:p>
            <a:r>
              <a:rPr lang="zh-CN" altLang="en-US" dirty="0"/>
              <a:t>软件调试</a:t>
            </a:r>
            <a:endParaRPr lang="en-US" altLang="zh-CN" dirty="0"/>
          </a:p>
          <a:p>
            <a:r>
              <a:rPr lang="zh-CN" altLang="en-US" dirty="0"/>
              <a:t>软件漏洞挖掘</a:t>
            </a:r>
            <a:endParaRPr lang="en-US" altLang="zh-CN" dirty="0"/>
          </a:p>
          <a:p>
            <a:r>
              <a:rPr lang="zh-CN" altLang="en-US" dirty="0"/>
              <a:t>计算机病毒分析</a:t>
            </a:r>
            <a:endParaRPr lang="en-US" altLang="zh-CN" dirty="0"/>
          </a:p>
          <a:p>
            <a:r>
              <a:rPr lang="zh-CN" altLang="en-US" dirty="0"/>
              <a:t>软件知识产权保护</a:t>
            </a:r>
            <a:endParaRPr lang="en-US" altLang="zh-CN" dirty="0"/>
          </a:p>
        </p:txBody>
      </p:sp>
      <p:pic>
        <p:nvPicPr>
          <p:cNvPr id="6146" name="Picture 2" descr="What is Vulnerability Scanning? | Vulnerability Scanning business benefi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0448" y="1745674"/>
            <a:ext cx="5458691" cy="4094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5065" y="2703341"/>
            <a:ext cx="6400800" cy="1143000"/>
          </a:xfrm>
        </p:spPr>
        <p:txBody>
          <a:bodyPr/>
          <a:lstStyle/>
          <a:p>
            <a:pPr algn="ctr"/>
            <a:r>
              <a:rPr lang="zh-CN" altLang="en-US" dirty="0"/>
              <a:t>虚拟机的概念</a:t>
            </a:r>
            <a:endParaRPr lang="en-US" dirty="0">
              <a:solidFill>
                <a:schemeClr val="tx1"/>
              </a:solidFil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虚拟机的概念</a:t>
            </a:r>
            <a:endParaRPr lang="zh-CN" altLang="en-US" dirty="0"/>
          </a:p>
        </p:txBody>
      </p:sp>
      <p:sp>
        <p:nvSpPr>
          <p:cNvPr id="3" name="内容占位符 2"/>
          <p:cNvSpPr>
            <a:spLocks noGrp="1"/>
          </p:cNvSpPr>
          <p:nvPr>
            <p:ph idx="1"/>
          </p:nvPr>
        </p:nvSpPr>
        <p:spPr>
          <a:xfrm>
            <a:off x="300037" y="1709738"/>
            <a:ext cx="4479131" cy="4979191"/>
          </a:xfrm>
        </p:spPr>
        <p:txBody>
          <a:bodyPr>
            <a:normAutofit fontScale="92500" lnSpcReduction="10000"/>
          </a:bodyPr>
          <a:lstStyle/>
          <a:p>
            <a:r>
              <a:rPr lang="zh-CN" altLang="en-US" dirty="0">
                <a:solidFill>
                  <a:srgbClr val="FF0000"/>
                </a:solidFill>
              </a:rPr>
              <a:t>抽象</a:t>
            </a:r>
            <a:r>
              <a:rPr lang="zh-CN" altLang="en-US" dirty="0"/>
              <a:t>出计算机软硬件之间的相互关系</a:t>
            </a:r>
            <a:endParaRPr lang="en-US" altLang="zh-CN" dirty="0"/>
          </a:p>
          <a:p>
            <a:r>
              <a:rPr lang="zh-CN" altLang="en-US" dirty="0"/>
              <a:t>虚拟机：对于每个语言层次，将其想象成一台</a:t>
            </a:r>
            <a:r>
              <a:rPr lang="zh-CN" altLang="en-US" dirty="0">
                <a:solidFill>
                  <a:srgbClr val="FF0000"/>
                </a:solidFill>
              </a:rPr>
              <a:t>假想</a:t>
            </a:r>
            <a:r>
              <a:rPr lang="zh-CN" altLang="en-US" dirty="0"/>
              <a:t>的计算机（虚拟机）。</a:t>
            </a:r>
            <a:endParaRPr lang="en-US" altLang="zh-CN" dirty="0"/>
          </a:p>
          <a:p>
            <a:r>
              <a:rPr lang="zh-CN" altLang="en-US" dirty="0"/>
              <a:t>高层虚拟机的程序，通过解释或者翻译的方式，在底层虚拟机上执行</a:t>
            </a:r>
            <a:endParaRPr lang="zh-CN" altLang="en-US" dirty="0"/>
          </a:p>
        </p:txBody>
      </p:sp>
      <p:sp>
        <p:nvSpPr>
          <p:cNvPr id="4" name="AutoShape 2" descr="Machine Language/Assembly Language/High Level Language"/>
          <p:cNvSpPr>
            <a:spLocks noChangeAspect="1" noChangeArrowheads="1"/>
          </p:cNvSpPr>
          <p:nvPr/>
        </p:nvSpPr>
        <p:spPr bwMode="auto">
          <a:xfrm>
            <a:off x="6248400" y="31511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Machine Language/Assembly Language/High Level Langu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1012" y="1485900"/>
            <a:ext cx="8489157" cy="5093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考试成绩</a:t>
            </a:r>
            <a:endParaRPr lang="zh-CN" altLang="en-US" dirty="0"/>
          </a:p>
        </p:txBody>
      </p:sp>
      <p:sp>
        <p:nvSpPr>
          <p:cNvPr id="3" name="内容占位符 2"/>
          <p:cNvSpPr>
            <a:spLocks noGrp="1"/>
          </p:cNvSpPr>
          <p:nvPr>
            <p:ph idx="1"/>
          </p:nvPr>
        </p:nvSpPr>
        <p:spPr>
          <a:xfrm>
            <a:off x="2125663" y="1784351"/>
            <a:ext cx="7940675" cy="4092575"/>
          </a:xfrm>
        </p:spPr>
        <p:txBody>
          <a:bodyPr/>
          <a:lstStyle/>
          <a:p>
            <a:pPr>
              <a:lnSpc>
                <a:spcPct val="150000"/>
              </a:lnSpc>
            </a:pPr>
            <a:r>
              <a:rPr lang="zh-CN" altLang="en-US" dirty="0"/>
              <a:t>平时成绩 </a:t>
            </a:r>
            <a:r>
              <a:rPr lang="en-US" altLang="zh-CN" dirty="0" smtClean="0"/>
              <a:t>25%</a:t>
            </a:r>
            <a:endParaRPr lang="en-US" altLang="zh-CN" dirty="0"/>
          </a:p>
          <a:p>
            <a:pPr lvl="1">
              <a:lnSpc>
                <a:spcPct val="150000"/>
              </a:lnSpc>
            </a:pPr>
            <a:r>
              <a:rPr lang="zh-CN" altLang="en-US" dirty="0"/>
              <a:t>考勤</a:t>
            </a:r>
            <a:r>
              <a:rPr lang="zh-CN" altLang="en-US" dirty="0" smtClean="0"/>
              <a:t>、课堂表现、问题回答（</a:t>
            </a:r>
            <a:r>
              <a:rPr lang="zh-CN" altLang="en-US" dirty="0"/>
              <a:t>雨课堂）</a:t>
            </a:r>
            <a:endParaRPr lang="en-US" altLang="zh-CN" dirty="0"/>
          </a:p>
          <a:p>
            <a:pPr>
              <a:lnSpc>
                <a:spcPct val="150000"/>
              </a:lnSpc>
            </a:pPr>
            <a:r>
              <a:rPr lang="zh-CN" altLang="en-US" dirty="0"/>
              <a:t>实验成绩 </a:t>
            </a:r>
            <a:r>
              <a:rPr lang="en-US" altLang="zh-CN" dirty="0" smtClean="0"/>
              <a:t>25%</a:t>
            </a:r>
            <a:endParaRPr lang="en-US" altLang="zh-CN" dirty="0"/>
          </a:p>
          <a:p>
            <a:pPr lvl="1">
              <a:lnSpc>
                <a:spcPct val="150000"/>
              </a:lnSpc>
            </a:pPr>
            <a:r>
              <a:rPr lang="zh-CN" altLang="en-US" dirty="0"/>
              <a:t>课后习题、实验报告</a:t>
            </a:r>
            <a:r>
              <a:rPr lang="zh-CN" altLang="en-US" dirty="0" smtClean="0"/>
              <a:t>（雨课堂）</a:t>
            </a:r>
            <a:endParaRPr lang="en-US" altLang="zh-CN" dirty="0"/>
          </a:p>
          <a:p>
            <a:pPr>
              <a:lnSpc>
                <a:spcPct val="150000"/>
              </a:lnSpc>
            </a:pPr>
            <a:r>
              <a:rPr lang="zh-CN" altLang="en-US" dirty="0"/>
              <a:t>期末考试 </a:t>
            </a:r>
            <a:r>
              <a:rPr lang="en-US" altLang="zh-CN" dirty="0"/>
              <a:t>5</a:t>
            </a:r>
            <a:r>
              <a:rPr lang="en-US" altLang="zh-CN" dirty="0" smtClean="0"/>
              <a:t>0</a:t>
            </a:r>
            <a:r>
              <a:rPr lang="en-US" altLang="zh-CN" dirty="0"/>
              <a:t>%</a:t>
            </a:r>
            <a:endParaRPr lang="en-US" altLang="zh-CN" dirty="0"/>
          </a:p>
          <a:p>
            <a:pPr lvl="1">
              <a:lnSpc>
                <a:spcPct val="150000"/>
              </a:lnSpc>
            </a:pPr>
            <a:r>
              <a:rPr lang="zh-CN" altLang="en-US" dirty="0"/>
              <a:t>闭卷考试</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虚拟机的层次</a:t>
            </a:r>
            <a:endParaRPr lang="zh-CN" altLang="en-US" dirty="0"/>
          </a:p>
        </p:txBody>
      </p:sp>
      <p:sp>
        <p:nvSpPr>
          <p:cNvPr id="3" name="内容占位符 2"/>
          <p:cNvSpPr>
            <a:spLocks noGrp="1"/>
          </p:cNvSpPr>
          <p:nvPr>
            <p:ph idx="1"/>
          </p:nvPr>
        </p:nvSpPr>
        <p:spPr>
          <a:xfrm>
            <a:off x="979300" y="1938396"/>
            <a:ext cx="10172093" cy="4092575"/>
          </a:xfrm>
        </p:spPr>
        <p:txBody>
          <a:bodyPr>
            <a:normAutofit fontScale="92500" lnSpcReduction="10000"/>
          </a:bodyPr>
          <a:lstStyle/>
          <a:p>
            <a:r>
              <a:rPr lang="zh-CN" altLang="en-US" dirty="0"/>
              <a:t>第</a:t>
            </a:r>
            <a:r>
              <a:rPr lang="en-US" altLang="zh-CN" dirty="0"/>
              <a:t>5</a:t>
            </a:r>
            <a:r>
              <a:rPr lang="zh-CN" altLang="en-US" dirty="0"/>
              <a:t>层：高级语言 </a:t>
            </a:r>
            <a:r>
              <a:rPr lang="en-US" altLang="zh-CN" dirty="0"/>
              <a:t>(</a:t>
            </a:r>
            <a:r>
              <a:rPr lang="zh-CN" altLang="en-US" dirty="0"/>
              <a:t>功能强大</a:t>
            </a:r>
            <a:r>
              <a:rPr lang="en-US" altLang="zh-CN" dirty="0"/>
              <a:t>)</a:t>
            </a:r>
            <a:endParaRPr lang="en-US" altLang="zh-CN" dirty="0"/>
          </a:p>
          <a:p>
            <a:r>
              <a:rPr lang="zh-CN" altLang="en-US" dirty="0"/>
              <a:t>第</a:t>
            </a:r>
            <a:r>
              <a:rPr lang="en-US" altLang="zh-CN" dirty="0"/>
              <a:t>4</a:t>
            </a:r>
            <a:r>
              <a:rPr lang="zh-CN" altLang="en-US" dirty="0"/>
              <a:t>层：汇编语言 </a:t>
            </a:r>
            <a:r>
              <a:rPr lang="en-US" altLang="zh-CN" dirty="0"/>
              <a:t>(</a:t>
            </a:r>
            <a:r>
              <a:rPr lang="zh-CN" altLang="en-US" dirty="0"/>
              <a:t>助记符、标签</a:t>
            </a:r>
            <a:r>
              <a:rPr lang="en-US" altLang="zh-CN" dirty="0"/>
              <a:t>)</a:t>
            </a:r>
            <a:endParaRPr lang="en-US" altLang="zh-CN" dirty="0"/>
          </a:p>
          <a:p>
            <a:r>
              <a:rPr lang="zh-CN" altLang="en-US" dirty="0"/>
              <a:t>第</a:t>
            </a:r>
            <a:r>
              <a:rPr lang="en-US" altLang="zh-CN" dirty="0"/>
              <a:t>3</a:t>
            </a:r>
            <a:r>
              <a:rPr lang="zh-CN" altLang="en-US" dirty="0"/>
              <a:t>层：操作系统（定义交互命令的虚拟机）</a:t>
            </a:r>
            <a:endParaRPr lang="en-US" altLang="zh-CN" dirty="0"/>
          </a:p>
          <a:p>
            <a:r>
              <a:rPr lang="zh-CN" altLang="en-US" dirty="0"/>
              <a:t>第</a:t>
            </a:r>
            <a:r>
              <a:rPr lang="en-US" altLang="zh-CN" dirty="0"/>
              <a:t>2</a:t>
            </a:r>
            <a:r>
              <a:rPr lang="zh-CN" altLang="en-US" dirty="0"/>
              <a:t>层：指令集体系结构 （固化在处理器内部的指令集）</a:t>
            </a:r>
            <a:endParaRPr lang="en-US" altLang="zh-CN" dirty="0"/>
          </a:p>
          <a:p>
            <a:r>
              <a:rPr lang="zh-CN" altLang="en-US" dirty="0"/>
              <a:t>第</a:t>
            </a:r>
            <a:r>
              <a:rPr lang="en-US" altLang="zh-CN" dirty="0"/>
              <a:t>1</a:t>
            </a:r>
            <a:r>
              <a:rPr lang="zh-CN" altLang="en-US" dirty="0"/>
              <a:t>层：微结构（芯片上特殊的微结构指令）</a:t>
            </a:r>
            <a:endParaRPr lang="en-US" altLang="zh-CN" dirty="0"/>
          </a:p>
          <a:p>
            <a:r>
              <a:rPr lang="zh-CN" altLang="en-US" dirty="0"/>
              <a:t>第</a:t>
            </a:r>
            <a:r>
              <a:rPr lang="en-US" altLang="zh-CN" dirty="0"/>
              <a:t>0</a:t>
            </a:r>
            <a:r>
              <a:rPr lang="zh-CN" altLang="en-US" dirty="0"/>
              <a:t>层：数字逻辑</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执行方式</a:t>
            </a:r>
            <a:endParaRPr lang="zh-CN" altLang="en-US" dirty="0"/>
          </a:p>
        </p:txBody>
      </p:sp>
      <p:sp>
        <p:nvSpPr>
          <p:cNvPr id="3" name="内容占位符 2"/>
          <p:cNvSpPr>
            <a:spLocks noGrp="1"/>
          </p:cNvSpPr>
          <p:nvPr>
            <p:ph idx="1"/>
          </p:nvPr>
        </p:nvSpPr>
        <p:spPr>
          <a:xfrm>
            <a:off x="395505" y="1690688"/>
            <a:ext cx="3783806" cy="5060157"/>
          </a:xfrm>
        </p:spPr>
        <p:txBody>
          <a:bodyPr>
            <a:normAutofit/>
          </a:bodyPr>
          <a:lstStyle/>
          <a:p>
            <a:r>
              <a:rPr lang="zh-CN" altLang="en-US" sz="2400" dirty="0"/>
              <a:t>翻译方式：高层虚拟机的程序被</a:t>
            </a:r>
            <a:r>
              <a:rPr lang="zh-CN" altLang="en-US" sz="2400" dirty="0">
                <a:solidFill>
                  <a:srgbClr val="FF0000"/>
                </a:solidFill>
              </a:rPr>
              <a:t>整体</a:t>
            </a:r>
            <a:r>
              <a:rPr lang="zh-CN" altLang="en-US" sz="2400" dirty="0"/>
              <a:t>翻译成底层虚拟机程序，然后在底层虚拟机上执行；</a:t>
            </a:r>
            <a:endParaRPr lang="en-US" altLang="zh-CN" sz="2400" dirty="0"/>
          </a:p>
          <a:p>
            <a:r>
              <a:rPr lang="zh-CN" altLang="en-US" sz="2400" dirty="0"/>
              <a:t>解释方式：低层虚拟机对高层虚拟机的程序，</a:t>
            </a:r>
            <a:r>
              <a:rPr lang="zh-CN" altLang="en-US" sz="2400" b="1" dirty="0">
                <a:solidFill>
                  <a:srgbClr val="FF0000"/>
                </a:solidFill>
              </a:rPr>
              <a:t>逐条</a:t>
            </a:r>
            <a:r>
              <a:rPr lang="zh-CN" altLang="en-US" sz="2400" dirty="0"/>
              <a:t>指令进行解码并执行；</a:t>
            </a:r>
            <a:endParaRPr lang="zh-CN" altLang="en-US" sz="2400" dirty="0"/>
          </a:p>
        </p:txBody>
      </p:sp>
      <p:pic>
        <p:nvPicPr>
          <p:cNvPr id="5" name="图片 4"/>
          <p:cNvPicPr>
            <a:picLocks noChangeAspect="1"/>
          </p:cNvPicPr>
          <p:nvPr/>
        </p:nvPicPr>
        <p:blipFill>
          <a:blip r:embed="rId1"/>
          <a:stretch>
            <a:fillRect/>
          </a:stretch>
        </p:blipFill>
        <p:spPr>
          <a:xfrm>
            <a:off x="4616806" y="1772842"/>
            <a:ext cx="7506137" cy="505988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下面哪种语言的程序是解释执行的？</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汇编语言</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9"/>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0" name="组合 19"/>
          <p:cNvGrpSpPr/>
          <p:nvPr>
            <p:custDataLst>
              <p:tags r:id="rId11"/>
            </p:custDataLst>
          </p:nvPr>
        </p:nvGrpSpPr>
        <p:grpSpPr>
          <a:xfrm>
            <a:off x="0" y="0"/>
            <a:ext cx="12192000" cy="635000"/>
            <a:chOff x="0" y="0"/>
            <a:chExt cx="12192000" cy="635000"/>
          </a:xfrm>
        </p:grpSpPr>
        <p:sp>
          <p:nvSpPr>
            <p:cNvPr id="16"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数据的表示方法</a:t>
            </a:r>
            <a:endParaRPr lang="en-US"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数据的表示方法</a:t>
            </a:r>
            <a:endParaRPr lang="zh-CN" altLang="en-US" dirty="0"/>
          </a:p>
        </p:txBody>
      </p:sp>
      <p:sp>
        <p:nvSpPr>
          <p:cNvPr id="3" name="内容占位符 2"/>
          <p:cNvSpPr>
            <a:spLocks noGrp="1"/>
          </p:cNvSpPr>
          <p:nvPr>
            <p:ph idx="1"/>
          </p:nvPr>
        </p:nvSpPr>
        <p:spPr/>
        <p:txBody>
          <a:bodyPr/>
          <a:lstStyle/>
          <a:p>
            <a:r>
              <a:rPr lang="zh-CN" altLang="en-US" dirty="0"/>
              <a:t>十进制（</a:t>
            </a:r>
            <a:r>
              <a:rPr lang="en-US" altLang="zh-CN" dirty="0"/>
              <a:t>Decimal</a:t>
            </a:r>
            <a:r>
              <a:rPr lang="zh-CN" altLang="en-US" dirty="0"/>
              <a:t>）</a:t>
            </a:r>
            <a:endParaRPr lang="en-US" altLang="zh-CN" dirty="0"/>
          </a:p>
          <a:p>
            <a:r>
              <a:rPr lang="zh-CN" altLang="en-US" dirty="0"/>
              <a:t>二进制（</a:t>
            </a:r>
            <a:r>
              <a:rPr lang="en-US" altLang="zh-CN" dirty="0"/>
              <a:t>Binary</a:t>
            </a:r>
            <a:r>
              <a:rPr lang="zh-CN" altLang="en-US" dirty="0"/>
              <a:t>）</a:t>
            </a:r>
            <a:endParaRPr lang="en-US" altLang="zh-CN" dirty="0"/>
          </a:p>
          <a:p>
            <a:r>
              <a:rPr lang="zh-CN" altLang="en-US" dirty="0"/>
              <a:t>八进制（</a:t>
            </a:r>
            <a:r>
              <a:rPr lang="en-US" altLang="zh-CN" dirty="0"/>
              <a:t>Octet</a:t>
            </a:r>
            <a:r>
              <a:rPr lang="zh-CN" altLang="en-US" dirty="0"/>
              <a:t>）</a:t>
            </a:r>
            <a:endParaRPr lang="en-US" altLang="zh-CN" dirty="0"/>
          </a:p>
          <a:p>
            <a:r>
              <a:rPr lang="zh-CN" altLang="en-US" dirty="0"/>
              <a:t>十六进制（</a:t>
            </a:r>
            <a:r>
              <a:rPr lang="en-US" altLang="zh-CN" b="1" dirty="0"/>
              <a:t>Hex</a:t>
            </a:r>
            <a:r>
              <a:rPr lang="en-US" altLang="zh-CN" dirty="0"/>
              <a:t>adecimal</a:t>
            </a:r>
            <a:r>
              <a:rPr lang="zh-CN" altLang="en-US" dirty="0"/>
              <a:t>）</a:t>
            </a:r>
            <a:endParaRPr lang="zh-CN" altLang="en-US" dirty="0"/>
          </a:p>
        </p:txBody>
      </p:sp>
      <p:pic>
        <p:nvPicPr>
          <p:cNvPr id="5" name="图片 4"/>
          <p:cNvPicPr>
            <a:picLocks noChangeAspect="1"/>
          </p:cNvPicPr>
          <p:nvPr/>
        </p:nvPicPr>
        <p:blipFill>
          <a:blip r:embed="rId1"/>
          <a:stretch>
            <a:fillRect/>
          </a:stretch>
        </p:blipFill>
        <p:spPr>
          <a:xfrm>
            <a:off x="5681663" y="459581"/>
            <a:ext cx="5200650" cy="61531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19</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的二进制表示是</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矩形: 圆角 6"/>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13"/>
          <p:cNvSpPr/>
          <p:nvPr>
            <p:custDataLst>
              <p:tags r:id="rId3"/>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5"/>
            </p:custDataLst>
          </p:nvPr>
        </p:nvSpPr>
        <p:spPr>
          <a:xfrm>
            <a:off x="12827000" y="1270000"/>
            <a:ext cx="3332480" cy="1905000"/>
          </a:xfrm>
          <a:prstGeom prst="rect">
            <a:avLst/>
          </a:prstGeom>
          <a:noFill/>
        </p:spPr>
        <p:txBody>
          <a:bodyPr vert="horz" rtlCol="0" anchor="t" anchorCtr="0">
            <a:spAutoFit/>
          </a:bodyPr>
          <a:lstStyle/>
          <a:p>
            <a:r>
              <a:rPr lang="zh-CN" altLang="en-US" sz="2000">
                <a:solidFill>
                  <a:srgbClr val="000000"/>
                </a:solidFill>
                <a:latin typeface="微软雅黑" panose="020B0503020204020204" charset="-122"/>
                <a:ea typeface="微软雅黑" panose="020B0503020204020204" charset="-122"/>
                <a:sym typeface="微软雅黑" panose="020B0503020204020204" charset="-122"/>
              </a:rPr>
              <a:t>此处添加答案解析</a:t>
            </a:r>
            <a:endParaRPr lang="zh-CN" altLang="en-US" sz="200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6"/>
            </p:custDataLst>
          </p:nvPr>
        </p:nvGrpSpPr>
        <p:grpSpPr>
          <a:xfrm>
            <a:off x="12585700" y="0"/>
            <a:ext cx="3815080" cy="647700"/>
            <a:chOff x="12585700" y="0"/>
            <a:chExt cx="3815080" cy="647700"/>
          </a:xfrm>
        </p:grpSpPr>
        <p:sp>
          <p:nvSpPr>
            <p:cNvPr id="15" name="RemarkBack"/>
            <p:cNvSpPr/>
            <p:nvPr>
              <p:custDataLst>
                <p:tags r:id="rId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11"/>
          <p:cNvGrpSpPr/>
          <p:nvPr>
            <p:custDataLst>
              <p:tags r:id="rId10"/>
            </p:custDataLst>
          </p:nvPr>
        </p:nvGrpSpPr>
        <p:grpSpPr>
          <a:xfrm>
            <a:off x="0" y="0"/>
            <a:ext cx="12192000" cy="635000"/>
            <a:chOff x="0" y="0"/>
            <a:chExt cx="12192000" cy="635000"/>
          </a:xfrm>
        </p:grpSpPr>
        <p:sp>
          <p:nvSpPr>
            <p:cNvPr id="8" name="TitleBackground"/>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5"/>
            </p:custDataLst>
          </p:nvPr>
        </p:nvPicPr>
        <p:blipFill>
          <a:blip r:embed="rId16"/>
          <a:stretch>
            <a:fillRect/>
          </a:stretch>
        </p:blipFill>
        <p:spPr>
          <a:xfrm>
            <a:off x="10642600" y="63500"/>
            <a:ext cx="1422400" cy="508000"/>
          </a:xfrm>
          <a:prstGeom prst="rect">
            <a:avLst/>
          </a:prstGeom>
        </p:spPr>
      </p:pic>
    </p:spTree>
    <p:custDataLst>
      <p:tags r:id="rId17"/>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a:t>
            </a:r>
            <a:endParaRPr lang="zh-CN" altLang="en-US" dirty="0"/>
          </a:p>
        </p:txBody>
      </p:sp>
      <p:sp>
        <p:nvSpPr>
          <p:cNvPr id="3" name="内容占位符 2"/>
          <p:cNvSpPr>
            <a:spLocks noGrp="1"/>
          </p:cNvSpPr>
          <p:nvPr>
            <p:ph idx="1"/>
          </p:nvPr>
        </p:nvSpPr>
        <p:spPr/>
        <p:txBody>
          <a:bodyPr/>
          <a:lstStyle/>
          <a:p>
            <a:r>
              <a:rPr lang="zh-CN" altLang="en-US" dirty="0"/>
              <a:t>二进制数字以</a:t>
            </a:r>
            <a:r>
              <a:rPr lang="en-US" altLang="zh-CN" dirty="0">
                <a:solidFill>
                  <a:srgbClr val="FF0000"/>
                </a:solidFill>
              </a:rPr>
              <a:t>2</a:t>
            </a:r>
            <a:r>
              <a:rPr lang="zh-CN" altLang="en-US" dirty="0"/>
              <a:t>为基数</a:t>
            </a:r>
            <a:endParaRPr lang="en-US" altLang="zh-CN" dirty="0"/>
          </a:p>
          <a:p>
            <a:r>
              <a:rPr lang="zh-CN" altLang="en-US" dirty="0"/>
              <a:t>每个二进制数字是一个比特位（</a:t>
            </a:r>
            <a:r>
              <a:rPr lang="en-US" altLang="zh-CN" dirty="0">
                <a:solidFill>
                  <a:srgbClr val="FF0000"/>
                </a:solidFill>
              </a:rPr>
              <a:t>bit</a:t>
            </a:r>
            <a:r>
              <a:rPr lang="zh-CN" altLang="en-US" dirty="0"/>
              <a:t>）</a:t>
            </a:r>
            <a:endParaRPr lang="en-US" altLang="zh-CN" dirty="0"/>
          </a:p>
          <a:p>
            <a:r>
              <a:rPr lang="zh-CN" altLang="en-US" dirty="0"/>
              <a:t>位数从最</a:t>
            </a:r>
            <a:r>
              <a:rPr lang="zh-CN" altLang="en-US" dirty="0">
                <a:solidFill>
                  <a:srgbClr val="FF0000"/>
                </a:solidFill>
              </a:rPr>
              <a:t>右边</a:t>
            </a:r>
            <a:r>
              <a:rPr lang="zh-CN" altLang="en-US" dirty="0"/>
              <a:t>的第</a:t>
            </a:r>
            <a:r>
              <a:rPr lang="en-US" altLang="zh-CN" dirty="0"/>
              <a:t>0</a:t>
            </a:r>
            <a:r>
              <a:rPr lang="zh-CN" altLang="en-US" dirty="0"/>
              <a:t>位开始计算，向左依次次递增</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a:t>
            </a:r>
            <a:endParaRPr lang="zh-CN" altLang="en-US" dirty="0"/>
          </a:p>
        </p:txBody>
      </p:sp>
      <p:sp>
        <p:nvSpPr>
          <p:cNvPr id="3" name="内容占位符 2"/>
          <p:cNvSpPr>
            <a:spLocks noGrp="1"/>
          </p:cNvSpPr>
          <p:nvPr>
            <p:ph idx="1"/>
          </p:nvPr>
        </p:nvSpPr>
        <p:spPr>
          <a:xfrm>
            <a:off x="1000125" y="1760538"/>
            <a:ext cx="9066213" cy="4092575"/>
          </a:xfrm>
        </p:spPr>
        <p:txBody>
          <a:bodyPr/>
          <a:lstStyle/>
          <a:p>
            <a:r>
              <a:rPr lang="zh-CN" altLang="en-US" dirty="0"/>
              <a:t>最左边的位称为最高有效位（</a:t>
            </a:r>
            <a:r>
              <a:rPr lang="en-US" altLang="zh-CN" b="1" dirty="0">
                <a:solidFill>
                  <a:srgbClr val="FF0000"/>
                </a:solidFill>
              </a:rPr>
              <a:t>MSB</a:t>
            </a:r>
            <a:r>
              <a:rPr lang="zh-CN" altLang="en-US" b="1" dirty="0">
                <a:solidFill>
                  <a:srgbClr val="FF0000"/>
                </a:solidFill>
              </a:rPr>
              <a:t>，</a:t>
            </a:r>
            <a:r>
              <a:rPr lang="en-US" altLang="zh-CN" dirty="0"/>
              <a:t>Most Significant Bit</a:t>
            </a:r>
            <a:r>
              <a:rPr lang="zh-CN" altLang="en-US" dirty="0"/>
              <a:t>）</a:t>
            </a:r>
            <a:endParaRPr lang="en-US" altLang="zh-CN" dirty="0"/>
          </a:p>
          <a:p>
            <a:r>
              <a:rPr lang="zh-CN" altLang="en-US" dirty="0"/>
              <a:t>最右边的位称为最低有效位（</a:t>
            </a:r>
            <a:r>
              <a:rPr lang="en-US" altLang="zh-CN" b="1" dirty="0">
                <a:solidFill>
                  <a:srgbClr val="FF0000"/>
                </a:solidFill>
              </a:rPr>
              <a:t>LSB</a:t>
            </a:r>
            <a:r>
              <a:rPr lang="zh-CN" altLang="en-US" b="1" dirty="0">
                <a:solidFill>
                  <a:srgbClr val="FF0000"/>
                </a:solidFill>
              </a:rPr>
              <a:t>，</a:t>
            </a:r>
            <a:r>
              <a:rPr lang="en-US" altLang="zh-CN" dirty="0"/>
              <a:t>Least Significant Bit)</a:t>
            </a:r>
            <a:endParaRPr lang="zh-CN" altLang="en-US" dirty="0"/>
          </a:p>
        </p:txBody>
      </p:sp>
      <p:pic>
        <p:nvPicPr>
          <p:cNvPr id="6" name="图片 5"/>
          <p:cNvPicPr>
            <a:picLocks noChangeAspect="1"/>
          </p:cNvPicPr>
          <p:nvPr/>
        </p:nvPicPr>
        <p:blipFill>
          <a:blip r:embed="rId1"/>
          <a:stretch>
            <a:fillRect/>
          </a:stretch>
        </p:blipFill>
        <p:spPr>
          <a:xfrm>
            <a:off x="1954211" y="3594120"/>
            <a:ext cx="7087447" cy="18922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01001101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的最低有效位</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LSB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3"/>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4"/>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5"/>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6"/>
            </p:custDataLst>
          </p:nvPr>
        </p:nvSpPr>
        <p:spPr>
          <a:xfrm>
            <a:off x="2638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7"/>
            </p:custDataLst>
          </p:nvPr>
        </p:nvSpPr>
        <p:spPr>
          <a:xfrm>
            <a:off x="2638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8"/>
            </p:custDataLst>
          </p:nvPr>
        </p:nvSpPr>
        <p:spPr>
          <a:xfrm>
            <a:off x="2638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9"/>
            </p:custDataLst>
          </p:nvPr>
        </p:nvSpPr>
        <p:spPr>
          <a:xfrm>
            <a:off x="2638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0"/>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20" name="组合 19"/>
          <p:cNvGrpSpPr/>
          <p:nvPr>
            <p:custDataLst>
              <p:tags r:id="rId11"/>
            </p:custDataLst>
          </p:nvPr>
        </p:nvGrpSpPr>
        <p:grpSpPr>
          <a:xfrm>
            <a:off x="0" y="0"/>
            <a:ext cx="9144000" cy="635000"/>
            <a:chOff x="-1524000" y="0"/>
            <a:chExt cx="9144000" cy="635000"/>
          </a:xfrm>
        </p:grpSpPr>
        <p:sp>
          <p:nvSpPr>
            <p:cNvPr id="16" name="TitleBackground"/>
            <p:cNvSpPr/>
            <p:nvPr>
              <p:custDataLst>
                <p:tags r:id="rId12"/>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3"/>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4"/>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9" name="TipText"/>
            <p:cNvSpPr txBox="1"/>
            <p:nvPr>
              <p:custDataLst>
                <p:tags r:id="rId15"/>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数据的存储单位</a:t>
            </a:r>
            <a:endParaRPr lang="zh-CN" altLang="en-US" dirty="0"/>
          </a:p>
        </p:txBody>
      </p:sp>
      <p:sp>
        <p:nvSpPr>
          <p:cNvPr id="3" name="内容占位符 2"/>
          <p:cNvSpPr>
            <a:spLocks noGrp="1"/>
          </p:cNvSpPr>
          <p:nvPr>
            <p:ph idx="1"/>
          </p:nvPr>
        </p:nvSpPr>
        <p:spPr>
          <a:xfrm>
            <a:off x="171450" y="1825625"/>
            <a:ext cx="5724525" cy="4351338"/>
          </a:xfrm>
        </p:spPr>
        <p:txBody>
          <a:bodyPr/>
          <a:lstStyle/>
          <a:p>
            <a:r>
              <a:rPr lang="zh-CN" altLang="en-US" dirty="0"/>
              <a:t>字节（</a:t>
            </a:r>
            <a:r>
              <a:rPr lang="en-US" altLang="zh-CN" dirty="0"/>
              <a:t>byte</a:t>
            </a:r>
            <a:r>
              <a:rPr lang="zh-CN" altLang="en-US" dirty="0"/>
              <a:t>）：包含</a:t>
            </a:r>
            <a:r>
              <a:rPr lang="en-US" altLang="zh-CN" dirty="0"/>
              <a:t>8</a:t>
            </a:r>
            <a:r>
              <a:rPr lang="zh-CN" altLang="en-US" dirty="0"/>
              <a:t>个</a:t>
            </a:r>
            <a:r>
              <a:rPr lang="en-US" altLang="zh-CN" dirty="0"/>
              <a:t>bit</a:t>
            </a:r>
            <a:r>
              <a:rPr lang="zh-CN" altLang="en-US" dirty="0"/>
              <a:t>位</a:t>
            </a:r>
            <a:endParaRPr lang="en-US" altLang="zh-CN" dirty="0"/>
          </a:p>
          <a:p>
            <a:r>
              <a:rPr lang="zh-CN" altLang="en-US" dirty="0"/>
              <a:t>字（</a:t>
            </a:r>
            <a:r>
              <a:rPr lang="en-US" altLang="zh-CN" dirty="0"/>
              <a:t>word</a:t>
            </a:r>
            <a:r>
              <a:rPr lang="zh-CN" altLang="en-US" dirty="0"/>
              <a:t>）：包含两个字节</a:t>
            </a:r>
            <a:endParaRPr lang="en-US" altLang="zh-CN" dirty="0"/>
          </a:p>
          <a:p>
            <a:r>
              <a:rPr lang="zh-CN" altLang="en-US" dirty="0"/>
              <a:t>双字（</a:t>
            </a:r>
            <a:r>
              <a:rPr lang="en-US" altLang="zh-CN" dirty="0"/>
              <a:t>doubleword</a:t>
            </a:r>
            <a:r>
              <a:rPr lang="zh-CN" altLang="en-US" dirty="0"/>
              <a:t>）：包含两个字</a:t>
            </a:r>
            <a:endParaRPr lang="en-US" altLang="zh-CN" dirty="0"/>
          </a:p>
          <a:p>
            <a:r>
              <a:rPr lang="zh-CN" altLang="en-US" dirty="0"/>
              <a:t>八字节（</a:t>
            </a:r>
            <a:r>
              <a:rPr lang="en-US" altLang="zh-CN" dirty="0"/>
              <a:t>quadword</a:t>
            </a:r>
            <a:r>
              <a:rPr lang="zh-CN" altLang="en-US" dirty="0"/>
              <a:t>）：包含两个双字</a:t>
            </a:r>
            <a:endParaRPr lang="en-US" altLang="zh-CN" dirty="0"/>
          </a:p>
          <a:p>
            <a:endParaRPr lang="en-US" altLang="zh-CN"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19775" y="1407319"/>
            <a:ext cx="6372225"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课程目标</a:t>
            </a:r>
            <a:endParaRPr lang="zh-CN" altLang="en-US" dirty="0"/>
          </a:p>
        </p:txBody>
      </p:sp>
      <p:sp>
        <p:nvSpPr>
          <p:cNvPr id="3" name="内容占位符 2"/>
          <p:cNvSpPr>
            <a:spLocks noGrp="1"/>
          </p:cNvSpPr>
          <p:nvPr>
            <p:ph idx="1"/>
          </p:nvPr>
        </p:nvSpPr>
        <p:spPr>
          <a:xfrm>
            <a:off x="838200" y="1789043"/>
            <a:ext cx="10515600" cy="4387919"/>
          </a:xfrm>
        </p:spPr>
        <p:txBody>
          <a:bodyPr>
            <a:normAutofit fontScale="92500" lnSpcReduction="20000"/>
          </a:bodyPr>
          <a:lstStyle/>
          <a:p>
            <a:r>
              <a:rPr lang="zh-CN" altLang="zh-CN" b="1" dirty="0"/>
              <a:t>目标</a:t>
            </a:r>
            <a:r>
              <a:rPr lang="en-US" altLang="zh-CN" b="1" dirty="0"/>
              <a:t>1</a:t>
            </a:r>
            <a:r>
              <a:rPr lang="zh-CN" altLang="zh-CN" b="1" dirty="0"/>
              <a:t>：</a:t>
            </a:r>
            <a:r>
              <a:rPr lang="zh-CN" altLang="zh-CN" dirty="0"/>
              <a:t>了解处理器基本架构</a:t>
            </a:r>
            <a:r>
              <a:rPr lang="zh-CN" altLang="zh-CN" dirty="0" smtClean="0"/>
              <a:t>，使用</a:t>
            </a:r>
            <a:r>
              <a:rPr lang="zh-CN" altLang="zh-CN" dirty="0"/>
              <a:t>汇编语言在</a:t>
            </a:r>
            <a:r>
              <a:rPr lang="en-US" altLang="zh-CN" dirty="0"/>
              <a:t>IA32</a:t>
            </a:r>
            <a:r>
              <a:rPr lang="zh-CN" altLang="zh-CN" dirty="0"/>
              <a:t>和</a:t>
            </a:r>
            <a:r>
              <a:rPr lang="en-US" altLang="zh-CN" dirty="0"/>
              <a:t>ARM</a:t>
            </a:r>
            <a:r>
              <a:rPr lang="zh-CN" altLang="zh-CN" dirty="0"/>
              <a:t>处理器</a:t>
            </a:r>
            <a:r>
              <a:rPr lang="zh-CN" altLang="zh-CN" dirty="0" smtClean="0"/>
              <a:t>上开发</a:t>
            </a:r>
            <a:r>
              <a:rPr lang="zh-CN" altLang="zh-CN" dirty="0"/>
              <a:t>简单</a:t>
            </a:r>
            <a:r>
              <a:rPr lang="zh-CN" altLang="zh-CN" dirty="0" smtClean="0"/>
              <a:t>程序；</a:t>
            </a:r>
            <a:endParaRPr lang="zh-CN" altLang="zh-CN" dirty="0"/>
          </a:p>
          <a:p>
            <a:r>
              <a:rPr lang="zh-CN" altLang="zh-CN" b="1" dirty="0"/>
              <a:t>目标</a:t>
            </a:r>
            <a:r>
              <a:rPr lang="en-US" altLang="zh-CN" b="1" dirty="0"/>
              <a:t>2</a:t>
            </a:r>
            <a:r>
              <a:rPr lang="zh-CN" altLang="zh-CN" b="1" dirty="0" smtClean="0"/>
              <a:t>：</a:t>
            </a:r>
            <a:r>
              <a:rPr lang="zh-CN" altLang="en-US" dirty="0" smtClean="0"/>
              <a:t>了解</a:t>
            </a:r>
            <a:r>
              <a:rPr lang="en-US" altLang="zh-CN" dirty="0" smtClean="0"/>
              <a:t>Windows </a:t>
            </a:r>
            <a:r>
              <a:rPr lang="zh-CN" altLang="zh-CN" dirty="0"/>
              <a:t>二进制可执行</a:t>
            </a:r>
            <a:r>
              <a:rPr lang="zh-CN" altLang="zh-CN" dirty="0" smtClean="0"/>
              <a:t>程序</a:t>
            </a:r>
            <a:r>
              <a:rPr lang="zh-CN" altLang="en-US" dirty="0" smtClean="0"/>
              <a:t>文件结构，</a:t>
            </a:r>
            <a:r>
              <a:rPr lang="zh-CN" altLang="zh-CN" dirty="0" smtClean="0"/>
              <a:t>定位</a:t>
            </a:r>
            <a:r>
              <a:rPr lang="zh-CN" altLang="zh-CN" dirty="0"/>
              <a:t>和提取程序的入口地址、导入表、导出表、节表等基本信息，推演出程序使用的变量、数组、结构体、控制逻辑、函数等高级语言信息；</a:t>
            </a:r>
            <a:endParaRPr lang="zh-CN" altLang="zh-CN" dirty="0"/>
          </a:p>
          <a:p>
            <a:r>
              <a:rPr lang="zh-CN" altLang="zh-CN" b="1" dirty="0"/>
              <a:t>目标</a:t>
            </a:r>
            <a:r>
              <a:rPr lang="en-US" altLang="zh-CN" b="1" dirty="0"/>
              <a:t>3</a:t>
            </a:r>
            <a:r>
              <a:rPr lang="zh-CN" altLang="zh-CN" b="1" dirty="0"/>
              <a:t>：</a:t>
            </a:r>
            <a:r>
              <a:rPr lang="zh-CN" altLang="zh-CN" dirty="0"/>
              <a:t>了解反汇编、静态分析、动态分析等逆向技术原理</a:t>
            </a:r>
            <a:r>
              <a:rPr lang="zh-CN" altLang="zh-CN" dirty="0" smtClean="0"/>
              <a:t>，应用</a:t>
            </a:r>
            <a:r>
              <a:rPr lang="zh-CN" altLang="en-US" dirty="0" smtClean="0"/>
              <a:t>典型工具实现深入的</a:t>
            </a:r>
            <a:r>
              <a:rPr lang="zh-CN" altLang="zh-CN" dirty="0" smtClean="0"/>
              <a:t>逆向分析；</a:t>
            </a:r>
            <a:endParaRPr lang="zh-CN" altLang="zh-CN" dirty="0"/>
          </a:p>
          <a:p>
            <a:r>
              <a:rPr lang="zh-CN" altLang="zh-CN" b="1" dirty="0"/>
              <a:t>目标</a:t>
            </a:r>
            <a:r>
              <a:rPr lang="en-US" altLang="zh-CN" b="1" dirty="0"/>
              <a:t>4</a:t>
            </a:r>
            <a:r>
              <a:rPr lang="zh-CN" altLang="zh-CN" b="1" dirty="0"/>
              <a:t>：</a:t>
            </a:r>
            <a:r>
              <a:rPr lang="zh-CN" altLang="zh-CN" dirty="0" smtClean="0"/>
              <a:t>了解</a:t>
            </a:r>
            <a:r>
              <a:rPr lang="zh-CN" altLang="en-US" dirty="0" smtClean="0"/>
              <a:t>基本</a:t>
            </a:r>
            <a:r>
              <a:rPr lang="zh-CN" altLang="zh-CN" dirty="0" smtClean="0"/>
              <a:t>软件保护</a:t>
            </a:r>
            <a:r>
              <a:rPr lang="zh-CN" altLang="zh-CN" dirty="0"/>
              <a:t>技术的</a:t>
            </a:r>
            <a:r>
              <a:rPr lang="zh-CN" altLang="zh-CN" dirty="0" smtClean="0"/>
              <a:t>原理</a:t>
            </a:r>
            <a:endParaRPr lang="zh-CN"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数据的存储单位</a:t>
            </a:r>
            <a:endParaRPr lang="zh-CN" altLang="en-US" dirty="0"/>
          </a:p>
        </p:txBody>
      </p:sp>
      <p:sp>
        <p:nvSpPr>
          <p:cNvPr id="3" name="内容占位符 2"/>
          <p:cNvSpPr>
            <a:spLocks noGrp="1"/>
          </p:cNvSpPr>
          <p:nvPr>
            <p:ph idx="1"/>
          </p:nvPr>
        </p:nvSpPr>
        <p:spPr/>
        <p:txBody>
          <a:bodyPr/>
          <a:lstStyle/>
          <a:p>
            <a:r>
              <a:rPr lang="en-US" altLang="zh-CN" dirty="0"/>
              <a:t>1 kB = 1024 byte</a:t>
            </a:r>
            <a:endParaRPr lang="en-US" altLang="zh-CN" dirty="0"/>
          </a:p>
          <a:p>
            <a:r>
              <a:rPr lang="en-US" altLang="zh-CN" dirty="0"/>
              <a:t>1 MB = 1024 kB</a:t>
            </a:r>
            <a:endParaRPr lang="en-US" altLang="zh-CN" dirty="0"/>
          </a:p>
          <a:p>
            <a:r>
              <a:rPr lang="en-US" altLang="zh-CN" dirty="0"/>
              <a:t>1 GB = 1024 MB</a:t>
            </a:r>
            <a:endParaRPr lang="en-US" altLang="zh-CN" dirty="0"/>
          </a:p>
          <a:p>
            <a:r>
              <a:rPr lang="en-US" altLang="zh-CN" dirty="0"/>
              <a:t>1 TB = 1024 GB</a:t>
            </a:r>
            <a:endParaRPr lang="en-US" altLang="zh-CN" dirty="0"/>
          </a:p>
          <a:p>
            <a:r>
              <a:rPr lang="en-US" altLang="zh-CN" dirty="0"/>
              <a:t>1 PB = 1024 TB</a:t>
            </a:r>
            <a:endParaRPr lang="en-US" altLang="zh-CN" dirty="0"/>
          </a:p>
          <a:p>
            <a:pPr marL="0" indent="0">
              <a:buNone/>
            </a:pPr>
            <a:endParaRPr lang="zh-CN" altLang="en-US" dirty="0"/>
          </a:p>
        </p:txBody>
      </p:sp>
      <p:pic>
        <p:nvPicPr>
          <p:cNvPr id="5" name="图片 4"/>
          <p:cNvPicPr>
            <a:picLocks noChangeAspect="1"/>
          </p:cNvPicPr>
          <p:nvPr/>
        </p:nvPicPr>
        <p:blipFill>
          <a:blip r:embed="rId1"/>
          <a:stretch>
            <a:fillRect/>
          </a:stretch>
        </p:blipFill>
        <p:spPr>
          <a:xfrm>
            <a:off x="5372100" y="973932"/>
            <a:ext cx="6700838" cy="575790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十六进制</a:t>
            </a:r>
            <a:endParaRPr lang="zh-CN" altLang="en-US" dirty="0"/>
          </a:p>
        </p:txBody>
      </p:sp>
      <p:sp>
        <p:nvSpPr>
          <p:cNvPr id="3" name="内容占位符 2"/>
          <p:cNvSpPr>
            <a:spLocks noGrp="1"/>
          </p:cNvSpPr>
          <p:nvPr>
            <p:ph idx="1"/>
          </p:nvPr>
        </p:nvSpPr>
        <p:spPr>
          <a:xfrm>
            <a:off x="71437" y="1825625"/>
            <a:ext cx="5014913" cy="4351338"/>
          </a:xfrm>
        </p:spPr>
        <p:txBody>
          <a:bodyPr/>
          <a:lstStyle/>
          <a:p>
            <a:r>
              <a:rPr lang="zh-CN" altLang="en-US" dirty="0"/>
              <a:t>二进制数字的阅读不方便，十六进制使用更加</a:t>
            </a:r>
            <a:r>
              <a:rPr lang="zh-CN" altLang="en-US" dirty="0">
                <a:solidFill>
                  <a:srgbClr val="FF0000"/>
                </a:solidFill>
              </a:rPr>
              <a:t>方便</a:t>
            </a:r>
            <a:endParaRPr lang="en-US" altLang="zh-CN" dirty="0">
              <a:solidFill>
                <a:srgbClr val="FF0000"/>
              </a:solidFill>
            </a:endParaRPr>
          </a:p>
          <a:p>
            <a:r>
              <a:rPr lang="zh-CN" altLang="en-US" dirty="0"/>
              <a:t>十六进制的每个数据可以表示</a:t>
            </a:r>
            <a:r>
              <a:rPr lang="en-US" altLang="zh-CN" dirty="0">
                <a:solidFill>
                  <a:srgbClr val="FF0000"/>
                </a:solidFill>
              </a:rPr>
              <a:t>4</a:t>
            </a:r>
            <a:r>
              <a:rPr lang="zh-CN" altLang="en-US" dirty="0">
                <a:solidFill>
                  <a:srgbClr val="FF0000"/>
                </a:solidFill>
              </a:rPr>
              <a:t>个</a:t>
            </a:r>
            <a:r>
              <a:rPr lang="zh-CN" altLang="en-US" dirty="0"/>
              <a:t>二进制位</a:t>
            </a:r>
            <a:endParaRPr lang="en-US" altLang="zh-CN" dirty="0"/>
          </a:p>
          <a:p>
            <a:r>
              <a:rPr lang="zh-CN" altLang="en-US" dirty="0">
                <a:solidFill>
                  <a:srgbClr val="FF0000"/>
                </a:solidFill>
              </a:rPr>
              <a:t>两个</a:t>
            </a:r>
            <a:r>
              <a:rPr lang="zh-CN" altLang="en-US" dirty="0"/>
              <a:t>十六进制位就可以表示</a:t>
            </a:r>
            <a:r>
              <a:rPr lang="en-US" altLang="zh-CN" dirty="0">
                <a:solidFill>
                  <a:srgbClr val="FF0000"/>
                </a:solidFill>
              </a:rPr>
              <a:t>1</a:t>
            </a:r>
            <a:r>
              <a:rPr lang="zh-CN" altLang="en-US" dirty="0">
                <a:solidFill>
                  <a:srgbClr val="FF0000"/>
                </a:solidFill>
              </a:rPr>
              <a:t>个</a:t>
            </a:r>
            <a:r>
              <a:rPr lang="zh-CN" altLang="en-US" dirty="0"/>
              <a:t>字节</a:t>
            </a:r>
            <a:endParaRPr lang="en-US" altLang="zh-CN" dirty="0"/>
          </a:p>
        </p:txBody>
      </p:sp>
      <p:pic>
        <p:nvPicPr>
          <p:cNvPr id="7" name="图片 6"/>
          <p:cNvPicPr>
            <a:picLocks noChangeAspect="1"/>
          </p:cNvPicPr>
          <p:nvPr/>
        </p:nvPicPr>
        <p:blipFill>
          <a:blip r:embed="rId1"/>
          <a:stretch>
            <a:fillRect/>
          </a:stretch>
        </p:blipFill>
        <p:spPr>
          <a:xfrm>
            <a:off x="5419725" y="1976437"/>
            <a:ext cx="6440906" cy="382428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01001101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的十六进制表示是？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矩形: 圆角 6"/>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9" name="文本框 18"/>
          <p:cNvSpPr txBox="1"/>
          <p:nvPr>
            <p:custDataLst>
              <p:tags r:id="rId5"/>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6"/>
            </p:custDataLst>
          </p:nvPr>
        </p:nvSpPr>
        <p:spPr>
          <a:xfrm>
            <a:off x="12827000" y="1270000"/>
            <a:ext cx="3332480" cy="1015663"/>
          </a:xfrm>
          <a:prstGeom prst="rect">
            <a:avLst/>
          </a:prstGeom>
          <a:noFill/>
        </p:spPr>
        <p:txBody>
          <a:bodyPr vert="horz" rtlCol="0" anchor="t" anchorCtr="0">
            <a:spAutoFit/>
          </a:bodyPr>
          <a:lstStyle/>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4D</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0100-&gt;4</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1101-&gt;D</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7"/>
            </p:custDataLst>
          </p:nvPr>
        </p:nvGrpSpPr>
        <p:grpSpPr>
          <a:xfrm>
            <a:off x="12585700" y="0"/>
            <a:ext cx="3815080" cy="647700"/>
            <a:chOff x="12585700" y="0"/>
            <a:chExt cx="3815080" cy="647700"/>
          </a:xfrm>
        </p:grpSpPr>
        <p:sp>
          <p:nvSpPr>
            <p:cNvPr id="15" name="RemarkBack"/>
            <p:cNvSpPr/>
            <p:nvPr>
              <p:custDataLst>
                <p:tags r:id="rId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字符集</a:t>
            </a:r>
            <a:endParaRPr lang="en-US" dirty="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207294" y="635001"/>
            <a:ext cx="8546306"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计算机只能存储二进制数据，那么如何表示字符呢？</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矩形: 圆角 5"/>
          <p:cNvSpPr/>
          <p:nvPr>
            <p:custDataLst>
              <p:tags r:id="rId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p:nvPr>
            <p:custDataLst>
              <p:tags r:id="rId3"/>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8" name="文本框 17"/>
          <p:cNvSpPr txBox="1"/>
          <p:nvPr>
            <p:custDataLst>
              <p:tags r:id="rId5"/>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9" name="文本框 18"/>
          <p:cNvSpPr txBox="1"/>
          <p:nvPr>
            <p:custDataLst>
              <p:tags r:id="rId6"/>
            </p:custDataLst>
          </p:nvPr>
        </p:nvSpPr>
        <p:spPr>
          <a:xfrm>
            <a:off x="12827000" y="1270000"/>
            <a:ext cx="3332480" cy="707886"/>
          </a:xfrm>
          <a:prstGeom prst="rect">
            <a:avLst/>
          </a:prstGeom>
          <a:noFill/>
        </p:spPr>
        <p:txBody>
          <a:bodyPr vert="horz" rtlCol="0" anchor="t" anchorCtr="0">
            <a:spAutoFit/>
          </a:bodyPr>
          <a:lstStyle/>
          <a:p>
            <a:pPr lvl="0"/>
            <a:r>
              <a:rPr lang="zh-CN" altLang="en-US" sz="2000">
                <a:solidFill>
                  <a:srgbClr val="000000"/>
                </a:solidFill>
                <a:latin typeface="微软雅黑" panose="020B0503020204020204" charset="-122"/>
                <a:ea typeface="微软雅黑" panose="020B0503020204020204" charset="-122"/>
                <a:sym typeface="微软雅黑" panose="020B0503020204020204" charset="-122"/>
              </a:rPr>
              <a:t>字符集，将字符映射为二进制数据</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7" name="组合 16"/>
          <p:cNvGrpSpPr/>
          <p:nvPr>
            <p:custDataLst>
              <p:tags r:id="rId7"/>
            </p:custDataLst>
          </p:nvPr>
        </p:nvGrpSpPr>
        <p:grpSpPr>
          <a:xfrm>
            <a:off x="12585700" y="0"/>
            <a:ext cx="3815080" cy="647700"/>
            <a:chOff x="9537700" y="0"/>
            <a:chExt cx="3815080" cy="647700"/>
          </a:xfrm>
        </p:grpSpPr>
        <p:sp>
          <p:nvSpPr>
            <p:cNvPr id="14" name="RemarkBack"/>
            <p:cNvSpPr/>
            <p:nvPr>
              <p:custDataLst>
                <p:tags r:id="rId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Block"/>
            <p:cNvSpPr/>
            <p:nvPr>
              <p:custDataLst>
                <p:tags r:id="rId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TitleText"/>
            <p:cNvSpPr txBox="1"/>
            <p:nvPr>
              <p:custDataLst>
                <p:tags r:id="rId1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sp>
        <p:nvSpPr>
          <p:cNvPr id="2" name="RemarkBack"/>
          <p:cNvSpPr/>
          <p:nvPr>
            <p:custDataLst>
              <p:tags r:id="rId1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1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1" name="组合 10"/>
          <p:cNvGrpSpPr/>
          <p:nvPr>
            <p:custDataLst>
              <p:tags r:id="rId14"/>
            </p:custDataLst>
          </p:nvPr>
        </p:nvGrpSpPr>
        <p:grpSpPr>
          <a:xfrm>
            <a:off x="0" y="0"/>
            <a:ext cx="9144000" cy="635000"/>
            <a:chOff x="-1524000" y="0"/>
            <a:chExt cx="9144000" cy="635000"/>
          </a:xfrm>
        </p:grpSpPr>
        <p:sp>
          <p:nvSpPr>
            <p:cNvPr id="7" name="TitleBackground"/>
            <p:cNvSpPr/>
            <p:nvPr>
              <p:custDataLst>
                <p:tags r:id="rId15"/>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16"/>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17"/>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TipText"/>
            <p:cNvSpPr txBox="1"/>
            <p:nvPr>
              <p:custDataLst>
                <p:tags r:id="rId18"/>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4" name="图片 3"/>
          <p:cNvPicPr/>
          <p:nvPr>
            <p:custDataLst>
              <p:tags r:id="rId19"/>
            </p:custDataLst>
          </p:nvPr>
        </p:nvPicPr>
        <p:blipFill>
          <a:blip r:embed="rId20"/>
          <a:stretch>
            <a:fillRect/>
          </a:stretch>
        </p:blipFill>
        <p:spPr>
          <a:xfrm>
            <a:off x="10642600" y="63500"/>
            <a:ext cx="1422400" cy="508000"/>
          </a:xfrm>
          <a:prstGeom prst="rect">
            <a:avLst/>
          </a:prstGeom>
        </p:spPr>
      </p:pic>
    </p:spTree>
    <p:custDataLst>
      <p:tags r:id="rId2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字符集</a:t>
            </a:r>
            <a:endParaRPr lang="zh-CN" altLang="en-US" dirty="0"/>
          </a:p>
        </p:txBody>
      </p:sp>
      <p:sp>
        <p:nvSpPr>
          <p:cNvPr id="3" name="内容占位符 2"/>
          <p:cNvSpPr>
            <a:spLocks noGrp="1"/>
          </p:cNvSpPr>
          <p:nvPr>
            <p:ph idx="1"/>
          </p:nvPr>
        </p:nvSpPr>
        <p:spPr/>
        <p:txBody>
          <a:bodyPr/>
          <a:lstStyle/>
          <a:p>
            <a:r>
              <a:rPr lang="zh-CN" altLang="en-US" dirty="0"/>
              <a:t>字符集是一个系统支持的所有抽象字符的集和</a:t>
            </a:r>
            <a:endParaRPr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2082" y="2738417"/>
            <a:ext cx="8820318" cy="369810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2235994" y="2600303"/>
            <a:ext cx="1464469" cy="39933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下列哪些是字符集？</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3"/>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Unicode</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4"/>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UTF-8</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5"/>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GB2312</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6"/>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7"/>
            </p:custDataLst>
          </p:nvPr>
        </p:nvSpPr>
        <p:spPr>
          <a:xfrm>
            <a:off x="2638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8"/>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9"/>
            </p:custDataLst>
          </p:nvPr>
        </p:nvSpPr>
        <p:spPr>
          <a:xfrm>
            <a:off x="2638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10"/>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11"/>
            </p:custDataLst>
          </p:nvPr>
        </p:nvGrpSpPr>
        <p:grpSpPr>
          <a:xfrm>
            <a:off x="0" y="0"/>
            <a:ext cx="9144000" cy="635000"/>
            <a:chOff x="-1524000" y="0"/>
            <a:chExt cx="9144000" cy="635000"/>
          </a:xfrm>
        </p:grpSpPr>
        <p:sp>
          <p:nvSpPr>
            <p:cNvPr id="14" name="TitleBackground"/>
            <p:cNvSpPr/>
            <p:nvPr>
              <p:custDataLst>
                <p:tags r:id="rId12"/>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3"/>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4"/>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TipText"/>
            <p:cNvSpPr txBox="1"/>
            <p:nvPr>
              <p:custDataLst>
                <p:tags r:id="rId15"/>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3" name="图片 2"/>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r>
              <a:rPr lang="zh-CN" altLang="en-US" dirty="0"/>
              <a:t>字符集</a:t>
            </a:r>
            <a:endParaRPr lang="zh-CN" altLang="en-US" dirty="0"/>
          </a:p>
        </p:txBody>
      </p:sp>
      <p:sp>
        <p:nvSpPr>
          <p:cNvPr id="3" name="内容占位符 2"/>
          <p:cNvSpPr>
            <a:spLocks noGrp="1"/>
          </p:cNvSpPr>
          <p:nvPr>
            <p:ph idx="1"/>
          </p:nvPr>
        </p:nvSpPr>
        <p:spPr>
          <a:xfrm>
            <a:off x="80964" y="1825625"/>
            <a:ext cx="4412456" cy="4351338"/>
          </a:xfrm>
        </p:spPr>
        <p:txBody>
          <a:bodyPr/>
          <a:lstStyle/>
          <a:p>
            <a:r>
              <a:rPr lang="en-US" altLang="zh-CN" dirty="0"/>
              <a:t>American Standard Code for Information Interchange</a:t>
            </a:r>
            <a:endParaRPr lang="en-US" altLang="zh-CN" dirty="0"/>
          </a:p>
          <a:p>
            <a:r>
              <a:rPr lang="zh-CN" altLang="en-US" dirty="0"/>
              <a:t>美国信息交换标准码</a:t>
            </a:r>
            <a:endParaRPr lang="en-US" altLang="zh-CN" dirty="0"/>
          </a:p>
          <a:p>
            <a:pPr lvl="1"/>
            <a:r>
              <a:rPr lang="en-US" altLang="zh-CN" dirty="0"/>
              <a:t>ASCII</a:t>
            </a:r>
            <a:r>
              <a:rPr lang="zh-CN" altLang="en-US" dirty="0"/>
              <a:t>出现于</a:t>
            </a:r>
            <a:r>
              <a:rPr lang="en-US" altLang="zh-CN" dirty="0"/>
              <a:t>20</a:t>
            </a:r>
            <a:r>
              <a:rPr lang="zh-CN" altLang="en-US" dirty="0"/>
              <a:t>世纪</a:t>
            </a:r>
            <a:r>
              <a:rPr lang="en-US" altLang="zh-CN" dirty="0"/>
              <a:t>50</a:t>
            </a:r>
            <a:r>
              <a:rPr lang="zh-CN" altLang="en-US" dirty="0"/>
              <a:t>年代后期，于</a:t>
            </a:r>
            <a:r>
              <a:rPr lang="en-US" altLang="zh-CN" dirty="0"/>
              <a:t>1967</a:t>
            </a:r>
            <a:r>
              <a:rPr lang="zh-CN" altLang="en-US" dirty="0"/>
              <a:t>年定案</a:t>
            </a:r>
            <a:endParaRPr lang="zh-CN" altLang="en-US" dirty="0"/>
          </a:p>
          <a:p>
            <a:pPr lvl="1"/>
            <a:endParaRPr lang="zh-CN" altLang="en-US" dirty="0"/>
          </a:p>
        </p:txBody>
      </p:sp>
      <p:pic>
        <p:nvPicPr>
          <p:cNvPr id="4" name="内容占位符 7"/>
          <p:cNvPicPr>
            <a:picLocks noChangeAspect="1"/>
          </p:cNvPicPr>
          <p:nvPr/>
        </p:nvPicPr>
        <p:blipFill>
          <a:blip r:embed="rId1"/>
          <a:stretch>
            <a:fillRect/>
          </a:stretch>
        </p:blipFill>
        <p:spPr>
          <a:xfrm>
            <a:off x="4898231" y="1152929"/>
            <a:ext cx="7059533" cy="5024034"/>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1563" y="792956"/>
            <a:ext cx="8697912" cy="868363"/>
          </a:xfrm>
        </p:spPr>
        <p:txBody>
          <a:bodyPr/>
          <a:lstStyle/>
          <a:p>
            <a:r>
              <a:rPr lang="en-US" altLang="zh-CN" dirty="0"/>
              <a:t>ASCII</a:t>
            </a:r>
            <a:r>
              <a:rPr lang="zh-CN" altLang="en-US" dirty="0"/>
              <a:t>字符集</a:t>
            </a:r>
            <a:endParaRPr lang="zh-CN" altLang="en-US" dirty="0"/>
          </a:p>
        </p:txBody>
      </p:sp>
      <p:sp>
        <p:nvSpPr>
          <p:cNvPr id="3" name="内容占位符 2"/>
          <p:cNvSpPr>
            <a:spLocks noGrp="1"/>
          </p:cNvSpPr>
          <p:nvPr>
            <p:ph idx="1"/>
          </p:nvPr>
        </p:nvSpPr>
        <p:spPr>
          <a:xfrm>
            <a:off x="200025" y="1972469"/>
            <a:ext cx="4600576" cy="4092575"/>
          </a:xfrm>
        </p:spPr>
        <p:txBody>
          <a:bodyPr>
            <a:normAutofit lnSpcReduction="10000"/>
          </a:bodyPr>
          <a:lstStyle/>
          <a:p>
            <a:r>
              <a:rPr lang="en-US" altLang="zh-CN" dirty="0"/>
              <a:t>ASCII</a:t>
            </a:r>
            <a:r>
              <a:rPr lang="zh-CN" altLang="en-US" dirty="0"/>
              <a:t>是一个</a:t>
            </a:r>
            <a:r>
              <a:rPr lang="en-US" altLang="zh-CN" dirty="0"/>
              <a:t>7</a:t>
            </a:r>
            <a:r>
              <a:rPr lang="zh-CN" altLang="en-US" dirty="0"/>
              <a:t>位的编码标准，编码的取值范围实际上是</a:t>
            </a:r>
            <a:r>
              <a:rPr lang="en-US" altLang="zh-CN" dirty="0"/>
              <a:t>00h-7Fh</a:t>
            </a:r>
            <a:endParaRPr lang="en-US" altLang="zh-CN" dirty="0"/>
          </a:p>
          <a:p>
            <a:pPr lvl="1">
              <a:lnSpc>
                <a:spcPct val="100000"/>
              </a:lnSpc>
            </a:pPr>
            <a:r>
              <a:rPr lang="en-US" altLang="zh-CN" dirty="0"/>
              <a:t>26</a:t>
            </a:r>
            <a:r>
              <a:rPr lang="zh-CN" altLang="en-US" dirty="0"/>
              <a:t>个小写字母</a:t>
            </a:r>
            <a:endParaRPr lang="en-US" altLang="zh-CN" dirty="0"/>
          </a:p>
          <a:p>
            <a:pPr lvl="1">
              <a:lnSpc>
                <a:spcPct val="100000"/>
              </a:lnSpc>
            </a:pPr>
            <a:r>
              <a:rPr lang="en-US" altLang="zh-CN" dirty="0"/>
              <a:t>26</a:t>
            </a:r>
            <a:r>
              <a:rPr lang="zh-CN" altLang="en-US" dirty="0"/>
              <a:t>个大写字母</a:t>
            </a:r>
            <a:endParaRPr lang="en-US" altLang="zh-CN" dirty="0"/>
          </a:p>
          <a:p>
            <a:pPr lvl="1">
              <a:lnSpc>
                <a:spcPct val="100000"/>
              </a:lnSpc>
            </a:pPr>
            <a:r>
              <a:rPr lang="en-US" altLang="zh-CN" dirty="0"/>
              <a:t>10</a:t>
            </a:r>
            <a:r>
              <a:rPr lang="zh-CN" altLang="en-US" dirty="0"/>
              <a:t>个数字</a:t>
            </a:r>
            <a:endParaRPr lang="en-US" altLang="zh-CN" dirty="0"/>
          </a:p>
          <a:p>
            <a:pPr lvl="1">
              <a:lnSpc>
                <a:spcPct val="100000"/>
              </a:lnSpc>
            </a:pPr>
            <a:r>
              <a:rPr lang="en-US" altLang="zh-CN" dirty="0"/>
              <a:t>32</a:t>
            </a:r>
            <a:r>
              <a:rPr lang="zh-CN" altLang="en-US" dirty="0"/>
              <a:t>个符号</a:t>
            </a:r>
            <a:endParaRPr lang="en-US" altLang="zh-CN" dirty="0"/>
          </a:p>
          <a:p>
            <a:pPr lvl="1">
              <a:lnSpc>
                <a:spcPct val="100000"/>
              </a:lnSpc>
            </a:pPr>
            <a:r>
              <a:rPr lang="en-US" altLang="zh-CN" dirty="0"/>
              <a:t>33</a:t>
            </a:r>
            <a:r>
              <a:rPr lang="zh-CN" altLang="en-US" dirty="0"/>
              <a:t>个控制代码和空格</a:t>
            </a:r>
            <a:endParaRPr lang="en-US" altLang="zh-CN" dirty="0"/>
          </a:p>
          <a:p>
            <a:endParaRPr lang="zh-CN" altLang="en-US" dirty="0"/>
          </a:p>
        </p:txBody>
      </p:sp>
      <p:pic>
        <p:nvPicPr>
          <p:cNvPr id="4" name="内容占位符 7"/>
          <p:cNvPicPr>
            <a:picLocks noChangeAspect="1"/>
          </p:cNvPicPr>
          <p:nvPr/>
        </p:nvPicPr>
        <p:blipFill>
          <a:blip r:embed="rId1"/>
          <a:stretch>
            <a:fillRect/>
          </a:stretch>
        </p:blipFill>
        <p:spPr>
          <a:xfrm>
            <a:off x="5019675" y="1753004"/>
            <a:ext cx="7059533" cy="502403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r>
              <a:rPr lang="zh-CN" altLang="en-US" dirty="0"/>
              <a:t>字符集</a:t>
            </a:r>
            <a:endParaRPr lang="zh-CN" altLang="en-US" dirty="0"/>
          </a:p>
        </p:txBody>
      </p:sp>
      <p:sp>
        <p:nvSpPr>
          <p:cNvPr id="3" name="内容占位符 2"/>
          <p:cNvSpPr>
            <a:spLocks noGrp="1"/>
          </p:cNvSpPr>
          <p:nvPr>
            <p:ph idx="1"/>
          </p:nvPr>
        </p:nvSpPr>
        <p:spPr/>
        <p:txBody>
          <a:bodyPr/>
          <a:lstStyle/>
          <a:p>
            <a:r>
              <a:rPr lang="zh-CN" altLang="en-US" dirty="0"/>
              <a:t>不同的计算机厂 商对</a:t>
            </a:r>
            <a:r>
              <a:rPr lang="en-US" altLang="zh-CN" dirty="0"/>
              <a:t>ASCII</a:t>
            </a:r>
            <a:r>
              <a:rPr lang="zh-CN" altLang="en-US" dirty="0"/>
              <a:t>进行了扩充，增加了</a:t>
            </a:r>
            <a:r>
              <a:rPr lang="en-US" altLang="zh-CN" dirty="0"/>
              <a:t>128</a:t>
            </a:r>
            <a:r>
              <a:rPr lang="zh-CN" altLang="en-US" dirty="0"/>
              <a:t>个附加字符，它们的值在</a:t>
            </a:r>
            <a:r>
              <a:rPr lang="en-US" altLang="zh-CN" b="1" dirty="0">
                <a:solidFill>
                  <a:srgbClr val="FF0000"/>
                </a:solidFill>
              </a:rPr>
              <a:t>127</a:t>
            </a:r>
            <a:r>
              <a:rPr lang="zh-CN" altLang="en-US" b="1" dirty="0">
                <a:solidFill>
                  <a:srgbClr val="FF0000"/>
                </a:solidFill>
              </a:rPr>
              <a:t>以上的部分不是统一的</a:t>
            </a:r>
            <a:endParaRPr lang="en-US" altLang="zh-CN" b="1" dirty="0">
              <a:solidFill>
                <a:srgbClr val="FF0000"/>
              </a:solidFill>
            </a:endParaRPr>
          </a:p>
          <a:p>
            <a:pPr lvl="1"/>
            <a:r>
              <a:rPr lang="en-US" altLang="zh-CN" dirty="0"/>
              <a:t>ANSI</a:t>
            </a:r>
            <a:r>
              <a:rPr lang="zh-CN" altLang="en-US" dirty="0"/>
              <a:t>字符集</a:t>
            </a:r>
            <a:endParaRPr lang="en-US" altLang="zh-CN" dirty="0"/>
          </a:p>
          <a:p>
            <a:pPr lvl="1"/>
            <a:r>
              <a:rPr lang="en-US" altLang="zh-CN" dirty="0"/>
              <a:t>Symbol</a:t>
            </a:r>
            <a:r>
              <a:rPr lang="zh-CN" altLang="en-US" dirty="0"/>
              <a:t>字符集</a:t>
            </a:r>
            <a:endParaRPr lang="en-US" altLang="zh-CN" dirty="0"/>
          </a:p>
          <a:p>
            <a:pPr lvl="1"/>
            <a:r>
              <a:rPr lang="en-US" altLang="zh-CN" dirty="0"/>
              <a:t>OEM</a:t>
            </a:r>
            <a:r>
              <a:rPr lang="zh-CN" altLang="en-US" dirty="0"/>
              <a:t>字符集</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学习</a:t>
                </a:r>
                <a:r>
                  <a:rPr lang="zh-CN" altLang="en-US" dirty="0" smtClean="0"/>
                  <a:t>课程  </a:t>
                </a:r>
                <a14:m>
                  <m:oMath xmlns:m="http://schemas.openxmlformats.org/officeDocument/2006/math">
                    <m:r>
                      <a:rPr lang="zh-CN" altLang="en-US" i="1" smtClean="0">
                        <a:latin typeface="Cambria Math" panose="02040503050406030204" pitchFamily="18" charset="0"/>
                      </a:rPr>
                      <m:t>≠</m:t>
                    </m:r>
                  </m:oMath>
                </a14:m>
                <a:r>
                  <a:rPr lang="zh-CN" altLang="en-US" dirty="0" smtClean="0"/>
                  <a:t>  掌握技术 </a:t>
                </a:r>
                <a14:m>
                  <m:oMath xmlns:m="http://schemas.openxmlformats.org/officeDocument/2006/math">
                    <m:r>
                      <a:rPr lang="zh-CN" altLang="en-US" i="1">
                        <a:latin typeface="Cambria Math" panose="02040503050406030204" pitchFamily="18" charset="0"/>
                      </a:rPr>
                      <m:t>≠</m:t>
                    </m:r>
                  </m:oMath>
                </a14:m>
                <a:r>
                  <a:rPr lang="zh-CN" altLang="en-US" dirty="0" smtClean="0"/>
                  <a:t>  成为专家</a:t>
                </a:r>
                <a:endParaRPr lang="zh-CN" altLang="en-US" dirty="0"/>
              </a:p>
              <a:p>
                <a:endParaRPr lang="en-US" altLang="zh-CN" dirty="0" smtClean="0"/>
              </a:p>
              <a:p>
                <a:r>
                  <a:rPr lang="zh-CN" altLang="en-US" dirty="0" smtClean="0"/>
                  <a:t>引导激发  </a:t>
                </a:r>
                <a:r>
                  <a:rPr lang="en-US" altLang="zh-CN" dirty="0" smtClean="0"/>
                  <a:t>-&gt;  </a:t>
                </a:r>
                <a:r>
                  <a:rPr lang="zh-CN" altLang="en-US" dirty="0" smtClean="0"/>
                  <a:t>自我探索 </a:t>
                </a:r>
                <a:r>
                  <a:rPr lang="en-US" altLang="zh-CN" dirty="0" smtClean="0"/>
                  <a:t>+ </a:t>
                </a:r>
                <a:r>
                  <a:rPr lang="zh-CN" altLang="en-US" dirty="0" smtClean="0"/>
                  <a:t>练习 </a:t>
                </a:r>
                <a:r>
                  <a:rPr lang="en-US" altLang="zh-CN" dirty="0" smtClean="0"/>
                  <a:t>+ </a:t>
                </a:r>
                <a:r>
                  <a:rPr lang="zh-CN" altLang="en-US" dirty="0" smtClean="0"/>
                  <a:t>坚持</a:t>
                </a:r>
                <a:endParaRPr lang="en-US" altLang="zh-CN" dirty="0" smtClean="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15" b="8"/>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4D 5A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编码中对应的字符是</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 </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en-US" altLang="zh-CN"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矩形: 圆角 6"/>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5"/>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1" name="文本框 20"/>
          <p:cNvSpPr txBox="1"/>
          <p:nvPr>
            <p:custDataLst>
              <p:tags r:id="rId6"/>
            </p:custDataLst>
          </p:nvPr>
        </p:nvSpPr>
        <p:spPr>
          <a:xfrm>
            <a:off x="12827000" y="1270000"/>
            <a:ext cx="3332480" cy="1015663"/>
          </a:xfrm>
          <a:prstGeom prst="rect">
            <a:avLst/>
          </a:prstGeom>
          <a:noFill/>
        </p:spPr>
        <p:txBody>
          <a:bodyPr vert="horz" rtlCol="0" anchor="t" anchorCtr="0">
            <a:spAutoFit/>
          </a:bodyPr>
          <a:lstStyle/>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MZ</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4D -&gt; M</a:t>
            </a:r>
            <a:endParaRPr lang="en-US" altLang="zh-CN" sz="2000">
              <a:solidFill>
                <a:srgbClr val="000000"/>
              </a:solidFill>
              <a:latin typeface="微软雅黑" panose="020B0503020204020204" charset="-122"/>
              <a:ea typeface="微软雅黑" panose="020B0503020204020204" charset="-122"/>
              <a:sym typeface="微软雅黑" panose="020B0503020204020204" charset="-122"/>
            </a:endParaRPr>
          </a:p>
          <a:p>
            <a:pPr lvl="0"/>
            <a:r>
              <a:rPr lang="en-US" altLang="zh-CN" sz="2000">
                <a:solidFill>
                  <a:srgbClr val="000000"/>
                </a:solidFill>
                <a:latin typeface="微软雅黑" panose="020B0503020204020204" charset="-122"/>
                <a:ea typeface="微软雅黑" panose="020B0503020204020204" charset="-122"/>
                <a:sym typeface="微软雅黑" panose="020B0503020204020204" charset="-122"/>
              </a:rPr>
              <a:t>5A -&gt; Z</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9" name="组合 18"/>
          <p:cNvGrpSpPr/>
          <p:nvPr>
            <p:custDataLst>
              <p:tags r:id="rId7"/>
            </p:custDataLst>
          </p:nvPr>
        </p:nvGrpSpPr>
        <p:grpSpPr>
          <a:xfrm>
            <a:off x="12585700" y="0"/>
            <a:ext cx="3815080" cy="647700"/>
            <a:chOff x="12585700" y="0"/>
            <a:chExt cx="3815080" cy="647700"/>
          </a:xfrm>
        </p:grpSpPr>
        <p:sp>
          <p:nvSpPr>
            <p:cNvPr id="16" name="RemarkBack"/>
            <p:cNvSpPr/>
            <p:nvPr>
              <p:custDataLst>
                <p:tags r:id="rId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Block"/>
            <p:cNvSpPr/>
            <p:nvPr>
              <p:custDataLst>
                <p:tags r:id="rId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markTitleText"/>
            <p:cNvSpPr txBox="1"/>
            <p:nvPr>
              <p:custDataLst>
                <p:tags r:id="rId1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6"/>
            </p:custDataLst>
          </p:nvPr>
        </p:nvPicPr>
        <p:blipFill>
          <a:blip r:embed="rId17"/>
          <a:stretch>
            <a:fillRect/>
          </a:stretch>
        </p:blipFill>
        <p:spPr>
          <a:xfrm>
            <a:off x="10642600" y="63500"/>
            <a:ext cx="1422400" cy="508000"/>
          </a:xfrm>
          <a:prstGeom prst="rect">
            <a:avLst/>
          </a:prstGeom>
        </p:spPr>
      </p:pic>
    </p:spTree>
    <p:custDataLst>
      <p:tags r:id="rId18"/>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Unicode</a:t>
            </a:r>
            <a:r>
              <a:rPr lang="zh-CN" altLang="en-US" dirty="0"/>
              <a:t>字符集</a:t>
            </a:r>
            <a:endParaRPr lang="zh-CN" altLang="en-US" dirty="0"/>
          </a:p>
        </p:txBody>
      </p:sp>
      <p:sp>
        <p:nvSpPr>
          <p:cNvPr id="3" name="内容占位符 2"/>
          <p:cNvSpPr>
            <a:spLocks noGrp="1"/>
          </p:cNvSpPr>
          <p:nvPr>
            <p:ph idx="1"/>
          </p:nvPr>
        </p:nvSpPr>
        <p:spPr/>
        <p:txBody>
          <a:bodyPr/>
          <a:lstStyle/>
          <a:p>
            <a:r>
              <a:rPr lang="en-US" altLang="zh-CN" dirty="0"/>
              <a:t>Unicode</a:t>
            </a:r>
            <a:r>
              <a:rPr lang="zh-CN" altLang="en-US" dirty="0"/>
              <a:t>是</a:t>
            </a:r>
            <a:r>
              <a:rPr lang="en-US" altLang="zh-CN" dirty="0"/>
              <a:t>ASCII</a:t>
            </a:r>
            <a:r>
              <a:rPr lang="zh-CN" altLang="en-US" dirty="0"/>
              <a:t>字符编码的一个</a:t>
            </a:r>
            <a:r>
              <a:rPr lang="zh-CN" altLang="en-US" dirty="0">
                <a:solidFill>
                  <a:srgbClr val="FF0000"/>
                </a:solidFill>
              </a:rPr>
              <a:t>扩展</a:t>
            </a:r>
            <a:endParaRPr lang="zh-CN" altLang="en-US" dirty="0">
              <a:solidFill>
                <a:srgbClr val="FF0000"/>
              </a:solidFill>
            </a:endParaRPr>
          </a:p>
          <a:p>
            <a:r>
              <a:rPr lang="zh-CN" altLang="en-US" dirty="0"/>
              <a:t>在</a:t>
            </a:r>
            <a:r>
              <a:rPr lang="en-US" altLang="zh-CN" dirty="0"/>
              <a:t>Windows</a:t>
            </a:r>
            <a:r>
              <a:rPr lang="zh-CN" altLang="en-US" dirty="0"/>
              <a:t>中用</a:t>
            </a:r>
            <a:r>
              <a:rPr lang="en-US" altLang="zh-CN" dirty="0"/>
              <a:t>2</a:t>
            </a:r>
            <a:r>
              <a:rPr lang="zh-CN" altLang="en-US" dirty="0"/>
              <a:t>字节对其进行编码，因此也被称为</a:t>
            </a:r>
            <a:r>
              <a:rPr lang="zh-CN" altLang="en-US" dirty="0">
                <a:solidFill>
                  <a:srgbClr val="FF0000"/>
                </a:solidFill>
              </a:rPr>
              <a:t>宽字符集</a:t>
            </a:r>
            <a:r>
              <a:rPr lang="en-US" altLang="zh-CN" dirty="0"/>
              <a:t>(</a:t>
            </a:r>
            <a:r>
              <a:rPr lang="en-US" altLang="zh-CN" dirty="0" err="1"/>
              <a:t>Widechars</a:t>
            </a:r>
            <a:r>
              <a:rPr lang="en-US" altLang="zh-CN" dirty="0"/>
              <a:t> )</a:t>
            </a:r>
            <a:r>
              <a:rPr lang="zh-CN" altLang="en-US" dirty="0"/>
              <a:t>。</a:t>
            </a:r>
            <a:endParaRPr lang="zh-CN" altLang="en-US" dirty="0"/>
          </a:p>
          <a:p>
            <a:r>
              <a:rPr lang="en-US" altLang="zh-CN" dirty="0"/>
              <a:t>Unicode</a:t>
            </a:r>
            <a:r>
              <a:rPr lang="zh-CN" altLang="en-US" dirty="0"/>
              <a:t>是一种双字节编码机制的字符集，使用</a:t>
            </a:r>
            <a:r>
              <a:rPr lang="en-US" altLang="zh-CN" dirty="0"/>
              <a:t>0~65535</a:t>
            </a:r>
            <a:r>
              <a:rPr lang="zh-CN" altLang="en-US" dirty="0"/>
              <a:t>的双字节无符号整数对每个字符进行编码。</a:t>
            </a:r>
            <a:endParaRPr lang="zh-CN" altLang="en-US" dirty="0"/>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69" y="722313"/>
            <a:ext cx="10515600" cy="1325563"/>
          </a:xfrm>
        </p:spPr>
        <p:txBody>
          <a:bodyPr/>
          <a:lstStyle/>
          <a:p>
            <a:r>
              <a:rPr lang="en-US" altLang="zh-CN" dirty="0"/>
              <a:t>Unicode</a:t>
            </a:r>
            <a:r>
              <a:rPr lang="zh-CN" altLang="en-US" dirty="0"/>
              <a:t>字符集</a:t>
            </a:r>
            <a:endParaRPr lang="zh-CN" altLang="en-US" dirty="0"/>
          </a:p>
        </p:txBody>
      </p:sp>
      <p:sp>
        <p:nvSpPr>
          <p:cNvPr id="3" name="内容占位符 2"/>
          <p:cNvSpPr>
            <a:spLocks noGrp="1"/>
          </p:cNvSpPr>
          <p:nvPr>
            <p:ph idx="1"/>
          </p:nvPr>
        </p:nvSpPr>
        <p:spPr>
          <a:xfrm>
            <a:off x="173831" y="1825624"/>
            <a:ext cx="3519488" cy="4810919"/>
          </a:xfrm>
        </p:spPr>
        <p:txBody>
          <a:bodyPr>
            <a:normAutofit/>
          </a:bodyPr>
          <a:lstStyle/>
          <a:p>
            <a:r>
              <a:rPr lang="zh-CN" altLang="en-US" dirty="0"/>
              <a:t>国际语言</a:t>
            </a:r>
            <a:endParaRPr lang="en-US" altLang="zh-CN" dirty="0"/>
          </a:p>
          <a:p>
            <a:r>
              <a:rPr lang="zh-CN" altLang="en-US" dirty="0"/>
              <a:t>以满足跨语言、跨平台进行文本转换、处理的要求。</a:t>
            </a:r>
            <a:endParaRPr lang="en-US" altLang="zh-CN" dirty="0"/>
          </a:p>
          <a:p>
            <a:r>
              <a:rPr lang="en-US" altLang="zh-CN" dirty="0"/>
              <a:t>1994</a:t>
            </a:r>
            <a:r>
              <a:rPr lang="zh-CN" altLang="en-US" dirty="0"/>
              <a:t>年正式公布</a:t>
            </a:r>
            <a:endParaRPr lang="zh-CN" altLang="en-US" dirty="0"/>
          </a:p>
        </p:txBody>
      </p:sp>
      <p:pic>
        <p:nvPicPr>
          <p:cNvPr id="4" name="图片 3"/>
          <p:cNvPicPr>
            <a:picLocks noChangeAspect="1"/>
          </p:cNvPicPr>
          <p:nvPr/>
        </p:nvPicPr>
        <p:blipFill>
          <a:blip r:embed="rId1"/>
          <a:stretch>
            <a:fillRect/>
          </a:stretch>
        </p:blipFill>
        <p:spPr>
          <a:xfrm>
            <a:off x="3641889" y="1151257"/>
            <a:ext cx="8550111" cy="570007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20944" y="315012"/>
            <a:ext cx="8550111" cy="5700074"/>
          </a:xfrm>
          <a:prstGeom prst="rect">
            <a:avLst/>
          </a:prstGeom>
        </p:spPr>
      </p:pic>
      <p:sp>
        <p:nvSpPr>
          <p:cNvPr id="3" name="矩形 2"/>
          <p:cNvSpPr/>
          <p:nvPr/>
        </p:nvSpPr>
        <p:spPr>
          <a:xfrm>
            <a:off x="1820943" y="6211669"/>
            <a:ext cx="7385902" cy="400110"/>
          </a:xfrm>
          <a:prstGeom prst="rect">
            <a:avLst/>
          </a:prstGeom>
        </p:spPr>
        <p:txBody>
          <a:bodyPr wrap="square">
            <a:spAutoFit/>
          </a:bodyPr>
          <a:lstStyle/>
          <a:p>
            <a:r>
              <a:rPr lang="en-US" altLang="zh-CN" sz="2000" b="1" dirty="0">
                <a:solidFill>
                  <a:srgbClr val="0070C0"/>
                </a:solidFill>
              </a:rPr>
              <a:t>4DC0-4DFF</a:t>
            </a:r>
            <a:r>
              <a:rPr lang="zh-CN" altLang="en-US" sz="2000" b="1" dirty="0">
                <a:solidFill>
                  <a:srgbClr val="0070C0"/>
                </a:solidFill>
              </a:rPr>
              <a:t>：易经六十四卦符号 </a:t>
            </a:r>
            <a:r>
              <a:rPr lang="en-US" altLang="zh-CN" sz="2000" b="1" dirty="0">
                <a:solidFill>
                  <a:srgbClr val="0070C0"/>
                </a:solidFill>
              </a:rPr>
              <a:t>(</a:t>
            </a:r>
            <a:r>
              <a:rPr lang="en-US" altLang="zh-CN" sz="2000" b="1" dirty="0" err="1">
                <a:solidFill>
                  <a:srgbClr val="0070C0"/>
                </a:solidFill>
              </a:rPr>
              <a:t>Yijing</a:t>
            </a:r>
            <a:r>
              <a:rPr lang="en-US" altLang="zh-CN" sz="2000" b="1" dirty="0">
                <a:solidFill>
                  <a:srgbClr val="0070C0"/>
                </a:solidFill>
              </a:rPr>
              <a:t> Hexagrams Symbols) </a:t>
            </a:r>
            <a:endParaRPr lang="zh-CN" altLang="en-US" sz="2000" b="1" dirty="0">
              <a:solidFill>
                <a:srgbClr val="0070C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字节序</a:t>
            </a:r>
            <a:endParaRPr lang="en-US" dirty="0"/>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字节序</a:t>
            </a:r>
            <a:endParaRPr lang="zh-CN" altLang="en-US" dirty="0"/>
          </a:p>
        </p:txBody>
      </p:sp>
      <p:sp>
        <p:nvSpPr>
          <p:cNvPr id="3" name="内容占位符 2"/>
          <p:cNvSpPr>
            <a:spLocks noGrp="1"/>
          </p:cNvSpPr>
          <p:nvPr>
            <p:ph idx="1"/>
          </p:nvPr>
        </p:nvSpPr>
        <p:spPr/>
        <p:txBody>
          <a:bodyPr/>
          <a:lstStyle/>
          <a:p>
            <a:r>
              <a:rPr lang="zh-CN" altLang="en-US" dirty="0"/>
              <a:t>计算机领域在描述“</a:t>
            </a:r>
            <a:r>
              <a:rPr lang="zh-CN" altLang="en-US" b="1" dirty="0">
                <a:solidFill>
                  <a:srgbClr val="FF0000"/>
                </a:solidFill>
              </a:rPr>
              <a:t>关于字节该以什么样的顺序传送的争论</a:t>
            </a:r>
            <a:r>
              <a:rPr lang="zh-CN" altLang="en-US" dirty="0"/>
              <a:t>”时引用了“</a:t>
            </a:r>
            <a:r>
              <a:rPr lang="en-US" altLang="zh-CN" dirty="0"/>
              <a:t>endian”</a:t>
            </a:r>
            <a:r>
              <a:rPr lang="zh-CN" altLang="en-US" dirty="0"/>
              <a:t>一词，翻译为“字节序”；</a:t>
            </a:r>
            <a:endParaRPr lang="zh-CN" altLang="en-US" dirty="0"/>
          </a:p>
          <a:p>
            <a:r>
              <a:rPr lang="zh-CN" altLang="en-US" dirty="0"/>
              <a:t>字节序表示数据在存储器中的存放顺序；</a:t>
            </a:r>
            <a:endParaRPr lang="zh-CN" altLang="en-US" dirty="0"/>
          </a:p>
          <a:p>
            <a:endParaRPr lang="zh-CN" altLang="en-US" dirty="0"/>
          </a:p>
        </p:txBody>
      </p:sp>
      <p:pic>
        <p:nvPicPr>
          <p:cNvPr id="5" name="图片 4"/>
          <p:cNvPicPr>
            <a:picLocks noChangeAspect="1"/>
          </p:cNvPicPr>
          <p:nvPr/>
        </p:nvPicPr>
        <p:blipFill>
          <a:blip r:embed="rId1"/>
          <a:stretch>
            <a:fillRect/>
          </a:stretch>
        </p:blipFill>
        <p:spPr>
          <a:xfrm>
            <a:off x="2717309" y="4001294"/>
            <a:ext cx="6326938" cy="27125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字节序</a:t>
            </a:r>
            <a:endParaRPr lang="zh-CN" altLang="en-US" dirty="0"/>
          </a:p>
        </p:txBody>
      </p:sp>
      <p:sp>
        <p:nvSpPr>
          <p:cNvPr id="3" name="内容占位符 2"/>
          <p:cNvSpPr>
            <a:spLocks noGrp="1"/>
          </p:cNvSpPr>
          <p:nvPr>
            <p:ph idx="1"/>
          </p:nvPr>
        </p:nvSpPr>
        <p:spPr>
          <a:xfrm>
            <a:off x="788194" y="1246981"/>
            <a:ext cx="10515600" cy="1603375"/>
          </a:xfrm>
        </p:spPr>
        <p:txBody>
          <a:bodyPr/>
          <a:lstStyle/>
          <a:p>
            <a:r>
              <a:rPr lang="zh-CN" altLang="en-US" dirty="0"/>
              <a:t>大端字节序</a:t>
            </a:r>
            <a:r>
              <a:rPr lang="en-US" altLang="zh-CN" dirty="0"/>
              <a:t>(Big Endianness, BE)</a:t>
            </a:r>
            <a:endParaRPr lang="zh-CN" altLang="en-US" dirty="0"/>
          </a:p>
          <a:p>
            <a:r>
              <a:rPr lang="zh-CN" altLang="en-US" dirty="0"/>
              <a:t>小端字节序</a:t>
            </a:r>
            <a:r>
              <a:rPr lang="en-US" altLang="zh-CN" dirty="0"/>
              <a:t>(Little Endianness, LE )</a:t>
            </a:r>
            <a:endParaRPr lang="zh-CN" altLang="en-US" dirty="0"/>
          </a:p>
          <a:p>
            <a:endParaRPr lang="zh-CN" altLang="en-US" dirty="0"/>
          </a:p>
        </p:txBody>
      </p:sp>
      <p:pic>
        <p:nvPicPr>
          <p:cNvPr id="5122" name="Picture 2" descr="SEG-Y Rev 2 again: little-endian is legal! — Agi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4550" y="2850356"/>
            <a:ext cx="7620000" cy="409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大端字节序</a:t>
            </a:r>
            <a:endParaRPr lang="zh-CN" altLang="en-US" dirty="0"/>
          </a:p>
        </p:txBody>
      </p:sp>
      <p:sp>
        <p:nvSpPr>
          <p:cNvPr id="3" name="内容占位符 2"/>
          <p:cNvSpPr>
            <a:spLocks noGrp="1"/>
          </p:cNvSpPr>
          <p:nvPr>
            <p:ph idx="1"/>
          </p:nvPr>
        </p:nvSpPr>
        <p:spPr>
          <a:xfrm>
            <a:off x="678657" y="1765580"/>
            <a:ext cx="9397208" cy="4092575"/>
          </a:xfrm>
        </p:spPr>
        <p:txBody>
          <a:bodyPr/>
          <a:lstStyle/>
          <a:p>
            <a:r>
              <a:rPr lang="zh-CN" altLang="en-US" dirty="0"/>
              <a:t>一个多字节组成的数据，</a:t>
            </a:r>
            <a:r>
              <a:rPr lang="zh-CN" altLang="en-US" b="1" dirty="0">
                <a:solidFill>
                  <a:srgbClr val="FF0000"/>
                </a:solidFill>
              </a:rPr>
              <a:t>最高位</a:t>
            </a:r>
            <a:r>
              <a:rPr lang="zh-CN" altLang="en-US" dirty="0"/>
              <a:t>被存储在</a:t>
            </a:r>
            <a:r>
              <a:rPr lang="zh-CN" altLang="en-US" dirty="0">
                <a:solidFill>
                  <a:srgbClr val="0070C0"/>
                </a:solidFill>
              </a:rPr>
              <a:t>内存的低地址</a:t>
            </a:r>
            <a:r>
              <a:rPr lang="zh-CN" altLang="en-US" dirty="0"/>
              <a:t>上</a:t>
            </a:r>
            <a:endParaRPr lang="zh-CN" altLang="en-US" dirty="0"/>
          </a:p>
          <a:p>
            <a:pPr lvl="1"/>
            <a:r>
              <a:rPr lang="en-US" altLang="zh-CN" dirty="0"/>
              <a:t>127.0.0.1 </a:t>
            </a:r>
            <a:r>
              <a:rPr lang="zh-CN" altLang="en-US" dirty="0"/>
              <a:t>，对应的正整数</a:t>
            </a:r>
            <a:r>
              <a:rPr lang="en-US" altLang="zh-CN" dirty="0"/>
              <a:t>16</a:t>
            </a:r>
            <a:r>
              <a:rPr lang="zh-CN" altLang="en-US" dirty="0"/>
              <a:t>进制表示</a:t>
            </a:r>
            <a:r>
              <a:rPr lang="en-US" altLang="zh-CN" dirty="0"/>
              <a:t>0x7F000001</a:t>
            </a:r>
            <a:endParaRPr lang="en-US" altLang="zh-CN" dirty="0"/>
          </a:p>
          <a:p>
            <a:pPr lvl="1"/>
            <a:r>
              <a:rPr lang="zh-CN" altLang="en-US" dirty="0"/>
              <a:t>大端字节序，表示为</a:t>
            </a:r>
            <a:r>
              <a:rPr lang="en-US" altLang="zh-CN" dirty="0"/>
              <a:t>7F 00 00 01</a:t>
            </a:r>
            <a:endParaRPr lang="en-US" altLang="zh-CN" dirty="0"/>
          </a:p>
          <a:p>
            <a:pPr lvl="1"/>
            <a:r>
              <a:rPr lang="zh-CN" altLang="en-US" dirty="0"/>
              <a:t>网络中的通信数据使用大端字节序</a:t>
            </a:r>
            <a:r>
              <a:rPr lang="en-US" altLang="zh-CN" dirty="0"/>
              <a:t>,</a:t>
            </a:r>
            <a:r>
              <a:rPr lang="zh-CN" altLang="en-US" dirty="0"/>
              <a:t>也称为网络字节序</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小端字节序</a:t>
            </a:r>
            <a:endParaRPr lang="zh-CN" altLang="en-US" dirty="0"/>
          </a:p>
        </p:txBody>
      </p:sp>
      <p:sp>
        <p:nvSpPr>
          <p:cNvPr id="3" name="内容占位符 2"/>
          <p:cNvSpPr>
            <a:spLocks noGrp="1"/>
          </p:cNvSpPr>
          <p:nvPr>
            <p:ph idx="1"/>
          </p:nvPr>
        </p:nvSpPr>
        <p:spPr/>
        <p:txBody>
          <a:bodyPr/>
          <a:lstStyle/>
          <a:p>
            <a:r>
              <a:rPr lang="zh-CN" altLang="en-US" dirty="0"/>
              <a:t>一个多字节组成的数据，</a:t>
            </a:r>
            <a:r>
              <a:rPr lang="zh-CN" altLang="en-US" b="1" dirty="0">
                <a:solidFill>
                  <a:srgbClr val="FF0000"/>
                </a:solidFill>
              </a:rPr>
              <a:t>最低位</a:t>
            </a:r>
            <a:r>
              <a:rPr lang="zh-CN" altLang="en-US" dirty="0"/>
              <a:t>被存储在</a:t>
            </a:r>
            <a:r>
              <a:rPr lang="zh-CN" altLang="en-US" dirty="0">
                <a:solidFill>
                  <a:srgbClr val="0070C0"/>
                </a:solidFill>
              </a:rPr>
              <a:t>内存的低地址</a:t>
            </a:r>
            <a:r>
              <a:rPr lang="zh-CN" altLang="en-US" dirty="0"/>
              <a:t>上</a:t>
            </a:r>
            <a:endParaRPr lang="zh-CN" altLang="en-US" dirty="0"/>
          </a:p>
          <a:p>
            <a:pPr lvl="1"/>
            <a:r>
              <a:rPr lang="en-US" altLang="zh-CN" dirty="0"/>
              <a:t>127.0.0.1 </a:t>
            </a:r>
            <a:r>
              <a:rPr lang="zh-CN" altLang="en-US" dirty="0"/>
              <a:t>，对应的正整数</a:t>
            </a:r>
            <a:r>
              <a:rPr lang="en-US" altLang="zh-CN" dirty="0"/>
              <a:t>16</a:t>
            </a:r>
            <a:r>
              <a:rPr lang="zh-CN" altLang="en-US" dirty="0"/>
              <a:t>进制表示</a:t>
            </a:r>
            <a:r>
              <a:rPr lang="en-US" altLang="zh-CN" dirty="0"/>
              <a:t>0x7F000001</a:t>
            </a:r>
            <a:endParaRPr lang="en-US" altLang="zh-CN" dirty="0"/>
          </a:p>
          <a:p>
            <a:pPr lvl="1"/>
            <a:r>
              <a:rPr lang="zh-CN" altLang="en-US" dirty="0"/>
              <a:t>小端字节序，表示为</a:t>
            </a:r>
            <a:r>
              <a:rPr lang="en-US" altLang="zh-CN" dirty="0"/>
              <a:t>01 00 00 7F</a:t>
            </a:r>
            <a:endParaRPr lang="en-US" altLang="zh-CN" dirty="0"/>
          </a:p>
          <a:p>
            <a:pPr lvl="1"/>
            <a:r>
              <a:rPr lang="en-US" altLang="zh-CN" dirty="0"/>
              <a:t>Windows</a:t>
            </a:r>
            <a:r>
              <a:rPr lang="zh-CN" altLang="en-US" dirty="0"/>
              <a:t>程序中使用小端字节序</a:t>
            </a:r>
            <a:endParaRPr lang="zh-CN" altLang="en-US" dirty="0"/>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525905" y="635001"/>
            <a:ext cx="8227695" cy="2329655"/>
          </a:xfrm>
          <a:prstGeom prst="rect">
            <a:avLst/>
          </a:prstGeom>
          <a:noFill/>
        </p:spPr>
        <p:txBody>
          <a:bodyPr vert="horz" wrap="square" rtlCol="0" anchor="ctr" anchorCtr="0">
            <a:noAutofit/>
          </a:bodyPr>
          <a:lstStyle/>
          <a:p>
            <a:pPr defTabSz="914400"/>
            <a:r>
              <a:rPr lang="zh-CN" altLang="en-US" sz="2800" dirty="0"/>
              <a:t>将</a:t>
            </a:r>
            <a:r>
              <a:rPr lang="en-US" altLang="zh-CN" sz="2800" dirty="0"/>
              <a:t>12345678h</a:t>
            </a:r>
            <a:r>
              <a:rPr lang="zh-CN" altLang="en-US" sz="2800" dirty="0"/>
              <a:t>写入以</a:t>
            </a:r>
            <a:r>
              <a:rPr lang="en-US" altLang="zh-CN" sz="2800" dirty="0"/>
              <a:t>1000h</a:t>
            </a:r>
            <a:r>
              <a:rPr lang="zh-CN" altLang="en-US" sz="2800" dirty="0"/>
              <a:t>开始的内存中，</a:t>
            </a:r>
            <a:r>
              <a:rPr lang="en-US" altLang="zh-CN" sz="2800" dirty="0"/>
              <a:t>Big-endian</a:t>
            </a:r>
            <a:r>
              <a:rPr lang="zh-CN" altLang="en-US" sz="2800" dirty="0"/>
              <a:t>和</a:t>
            </a:r>
            <a:r>
              <a:rPr lang="en-US" altLang="zh-CN" sz="2800" dirty="0"/>
              <a:t>Little-endian</a:t>
            </a:r>
            <a:r>
              <a:rPr lang="zh-CN" altLang="en-US" sz="2800" dirty="0"/>
              <a:t>模式存放顺序？</a:t>
            </a:r>
            <a:endParaRPr lang="zh-CN" altLang="en-US" sz="2800" dirty="0"/>
          </a:p>
        </p:txBody>
      </p:sp>
      <p:sp>
        <p:nvSpPr>
          <p:cNvPr id="7" name="矩形: 圆角 6"/>
          <p:cNvSpPr/>
          <p:nvPr>
            <p:custDataLst>
              <p:tags r:id="rId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p:nvPr>
            <p:custDataLst>
              <p:tags r:id="rId3"/>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4" name="矩形 13"/>
          <p:cNvSpPr/>
          <p:nvPr>
            <p:custDataLst>
              <p:tags r:id="rId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5"/>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20" name="文本框 19"/>
          <p:cNvSpPr txBox="1"/>
          <p:nvPr>
            <p:custDataLst>
              <p:tags r:id="rId6"/>
            </p:custDataLst>
          </p:nvPr>
        </p:nvSpPr>
        <p:spPr>
          <a:xfrm>
            <a:off x="12827000" y="1270000"/>
            <a:ext cx="3332480" cy="400110"/>
          </a:xfrm>
          <a:prstGeom prst="rect">
            <a:avLst/>
          </a:prstGeom>
          <a:noFill/>
        </p:spPr>
        <p:txBody>
          <a:bodyPr vert="horz" rtlCol="0" anchor="t" anchorCtr="0">
            <a:spAutoFit/>
          </a:bodyPr>
          <a:lstStyle/>
          <a:p>
            <a:pPr lvl="0"/>
            <a:r>
              <a:rPr lang="zh-CN" altLang="en-US" sz="2000">
                <a:solidFill>
                  <a:srgbClr val="000000"/>
                </a:solidFill>
                <a:latin typeface="微软雅黑" panose="020B0503020204020204" charset="-122"/>
                <a:ea typeface="微软雅黑" panose="020B0503020204020204" charset="-122"/>
                <a:sym typeface="微软雅黑" panose="020B0503020204020204" charset="-122"/>
              </a:rPr>
              <a:t>答案在下一页的</a:t>
            </a:r>
            <a:r>
              <a:rPr lang="en-US" altLang="zh-CN" sz="2000">
                <a:solidFill>
                  <a:srgbClr val="000000"/>
                </a:solidFill>
                <a:latin typeface="微软雅黑" panose="020B0503020204020204" charset="-122"/>
                <a:ea typeface="微软雅黑" panose="020B0503020204020204" charset="-122"/>
                <a:sym typeface="微软雅黑" panose="020B0503020204020204" charset="-122"/>
              </a:rPr>
              <a:t>PPT</a:t>
            </a:r>
            <a:r>
              <a:rPr lang="zh-CN" altLang="en-US" sz="2000">
                <a:solidFill>
                  <a:srgbClr val="000000"/>
                </a:solidFill>
                <a:latin typeface="微软雅黑" panose="020B0503020204020204" charset="-122"/>
                <a:ea typeface="微软雅黑" panose="020B0503020204020204" charset="-122"/>
                <a:sym typeface="微软雅黑" panose="020B0503020204020204" charset="-122"/>
              </a:rPr>
              <a:t>中</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8" name="组合 17"/>
          <p:cNvGrpSpPr/>
          <p:nvPr>
            <p:custDataLst>
              <p:tags r:id="rId7"/>
            </p:custDataLst>
          </p:nvPr>
        </p:nvGrpSpPr>
        <p:grpSpPr>
          <a:xfrm>
            <a:off x="12585700" y="0"/>
            <a:ext cx="3815080" cy="647700"/>
            <a:chOff x="9537700" y="0"/>
            <a:chExt cx="3815080" cy="647700"/>
          </a:xfrm>
        </p:grpSpPr>
        <p:sp>
          <p:nvSpPr>
            <p:cNvPr id="15" name="RemarkBack"/>
            <p:cNvSpPr/>
            <p:nvPr>
              <p:custDataLst>
                <p:tags r:id="rId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sp>
        <p:nvSpPr>
          <p:cNvPr id="2" name="RemarkBack"/>
          <p:cNvSpPr/>
          <p:nvPr>
            <p:custDataLst>
              <p:tags r:id="rId1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p:cNvSpPr txBox="1"/>
          <p:nvPr>
            <p:custDataLst>
              <p:tags r:id="rId1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2" name="组合 11"/>
          <p:cNvGrpSpPr/>
          <p:nvPr>
            <p:custDataLst>
              <p:tags r:id="rId14"/>
            </p:custDataLst>
          </p:nvPr>
        </p:nvGrpSpPr>
        <p:grpSpPr>
          <a:xfrm>
            <a:off x="0" y="0"/>
            <a:ext cx="9144000" cy="635000"/>
            <a:chOff x="-1524000" y="0"/>
            <a:chExt cx="9144000" cy="635000"/>
          </a:xfrm>
        </p:grpSpPr>
        <p:sp>
          <p:nvSpPr>
            <p:cNvPr id="8" name="TitleBackground"/>
            <p:cNvSpPr/>
            <p:nvPr>
              <p:custDataLst>
                <p:tags r:id="rId15"/>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6"/>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7"/>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TipText"/>
            <p:cNvSpPr txBox="1"/>
            <p:nvPr>
              <p:custDataLst>
                <p:tags r:id="rId18"/>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5" name="图片 4"/>
          <p:cNvPicPr/>
          <p:nvPr>
            <p:custDataLst>
              <p:tags r:id="rId19"/>
            </p:custDataLst>
          </p:nvPr>
        </p:nvPicPr>
        <p:blipFill>
          <a:blip r:embed="rId20"/>
          <a:stretch>
            <a:fillRect/>
          </a:stretch>
        </p:blipFill>
        <p:spPr>
          <a:xfrm>
            <a:off x="10642600" y="63500"/>
            <a:ext cx="1422400" cy="508000"/>
          </a:xfrm>
          <a:prstGeom prst="rect">
            <a:avLst/>
          </a:prstGeom>
        </p:spPr>
      </p:pic>
    </p:spTree>
    <p:custDataLst>
      <p:tags r:id="rId2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endParaRPr lang="zh-CN" altLang="en-US" dirty="0"/>
          </a:p>
        </p:txBody>
      </p:sp>
      <p:sp>
        <p:nvSpPr>
          <p:cNvPr id="3" name="内容占位符 2"/>
          <p:cNvSpPr>
            <a:spLocks noGrp="1"/>
          </p:cNvSpPr>
          <p:nvPr>
            <p:ph idx="1"/>
          </p:nvPr>
        </p:nvSpPr>
        <p:spPr>
          <a:xfrm>
            <a:off x="2125663" y="1725854"/>
            <a:ext cx="7940675" cy="4635029"/>
          </a:xfrm>
        </p:spPr>
        <p:txBody>
          <a:bodyPr>
            <a:normAutofit fontScale="92500" lnSpcReduction="20000"/>
          </a:bodyPr>
          <a:lstStyle/>
          <a:p>
            <a:r>
              <a:rPr lang="zh-CN" altLang="en-US" dirty="0">
                <a:latin typeface="宋体" panose="02010600030101010101" pitchFamily="2" charset="-122"/>
                <a:ea typeface="宋体" panose="02010600030101010101" pitchFamily="2" charset="-122"/>
              </a:rPr>
              <a:t>汇编语言</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Intel</a:t>
            </a:r>
            <a:r>
              <a:rPr lang="zh-CN" altLang="en-US" dirty="0">
                <a:latin typeface="宋体" panose="02010600030101010101" pitchFamily="2" charset="-122"/>
                <a:ea typeface="宋体" panose="02010600030101010101" pitchFamily="2" charset="-122"/>
              </a:rPr>
              <a:t>处理器</a:t>
            </a:r>
            <a:r>
              <a:rPr lang="en-US" altLang="zh-CN" dirty="0">
                <a:latin typeface="宋体" panose="02010600030101010101" pitchFamily="2" charset="-122"/>
                <a:ea typeface="宋体" panose="02010600030101010101" pitchFamily="2" charset="-122"/>
              </a:rPr>
              <a:t> x86</a:t>
            </a:r>
            <a:r>
              <a:rPr lang="zh-CN" altLang="en-US" dirty="0">
                <a:latin typeface="宋体" panose="02010600030101010101" pitchFamily="2" charset="-122"/>
                <a:ea typeface="宋体" panose="02010600030101010101" pitchFamily="2" charset="-122"/>
              </a:rPr>
              <a:t>汇编、华为鲲鹏处理器 </a:t>
            </a:r>
            <a:r>
              <a:rPr lang="en-US" altLang="zh-CN" dirty="0">
                <a:latin typeface="宋体" panose="02010600030101010101" pitchFamily="2" charset="-122"/>
                <a:ea typeface="宋体" panose="02010600030101010101" pitchFamily="2" charset="-122"/>
              </a:rPr>
              <a:t>ARM</a:t>
            </a:r>
            <a:r>
              <a:rPr lang="zh-CN" altLang="en-US" dirty="0">
                <a:latin typeface="宋体" panose="02010600030101010101" pitchFamily="2" charset="-122"/>
                <a:ea typeface="宋体" panose="02010600030101010101" pitchFamily="2" charset="-122"/>
              </a:rPr>
              <a:t>汇编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逆向分析技术</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rPr>
              <a:t>静态</a:t>
            </a:r>
            <a:r>
              <a:rPr lang="zh-CN" altLang="en-US" dirty="0">
                <a:latin typeface="宋体" panose="02010600030101010101" pitchFamily="2" charset="-122"/>
                <a:ea typeface="宋体" panose="02010600030101010101" pitchFamily="2" charset="-122"/>
              </a:rPr>
              <a:t>逆向分析</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动态逆向分析</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Windows</a:t>
            </a:r>
            <a:r>
              <a:rPr lang="zh-CN" altLang="en-US" dirty="0">
                <a:latin typeface="宋体" panose="02010600030101010101" pitchFamily="2" charset="-122"/>
                <a:ea typeface="宋体" panose="02010600030101010101" pitchFamily="2" charset="-122"/>
              </a:rPr>
              <a:t>内核</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可执行文件结构</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系统内核</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软件保护</a:t>
            </a:r>
            <a:endParaRPr lang="en-US" altLang="zh-CN" dirty="0">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字节序</a:t>
            </a:r>
            <a:endParaRPr lang="zh-CN" altLang="en-US" dirty="0"/>
          </a:p>
        </p:txBody>
      </p:sp>
      <p:pic>
        <p:nvPicPr>
          <p:cNvPr id="4" name="内容占位符 3"/>
          <p:cNvPicPr>
            <a:picLocks noGrp="1" noChangeAspect="1"/>
          </p:cNvPicPr>
          <p:nvPr>
            <p:ph idx="1"/>
          </p:nvPr>
        </p:nvPicPr>
        <p:blipFill>
          <a:blip r:embed="rId1"/>
          <a:stretch>
            <a:fillRect/>
          </a:stretch>
        </p:blipFill>
        <p:spPr>
          <a:xfrm>
            <a:off x="2125663" y="3953490"/>
            <a:ext cx="7940675" cy="2110146"/>
          </a:xfrm>
          <a:prstGeom prst="rect">
            <a:avLst/>
          </a:prstGeom>
        </p:spPr>
      </p:pic>
      <p:sp>
        <p:nvSpPr>
          <p:cNvPr id="7" name="内容占位符 2"/>
          <p:cNvSpPr txBox="1"/>
          <p:nvPr/>
        </p:nvSpPr>
        <p:spPr bwMode="auto">
          <a:xfrm>
            <a:off x="2125663" y="1602730"/>
            <a:ext cx="7940675"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marL="342900" indent="-342900" algn="l" rtl="0" fontAlgn="base">
              <a:lnSpc>
                <a:spcPct val="150000"/>
              </a:lnSpc>
              <a:spcBef>
                <a:spcPct val="20000"/>
              </a:spcBef>
              <a:spcAft>
                <a:spcPct val="0"/>
              </a:spcAft>
              <a:buClr>
                <a:schemeClr val="folHlink"/>
              </a:buClr>
              <a:buFont typeface="Wingdings" panose="05000000000000000000" pitchFamily="2" charset="2"/>
              <a:buChar char="l"/>
              <a:defRPr sz="3200" kern="1200" baseline="0">
                <a:solidFill>
                  <a:schemeClr val="tx1"/>
                </a:solidFill>
                <a:latin typeface="Times New Roman" panose="02020603050405020304" pitchFamily="18" charset="0"/>
                <a:ea typeface="宋体" panose="02010600030101010101" pitchFamily="2" charset="-122"/>
                <a:cs typeface="+mn-cs"/>
              </a:defRPr>
            </a:lvl1pPr>
            <a:lvl2pPr marL="742950" indent="-285750" algn="l" rtl="0" fontAlgn="base">
              <a:lnSpc>
                <a:spcPct val="150000"/>
              </a:lnSpc>
              <a:spcBef>
                <a:spcPct val="20000"/>
              </a:spcBef>
              <a:spcAft>
                <a:spcPct val="0"/>
              </a:spcAft>
              <a:buClr>
                <a:schemeClr val="tx2"/>
              </a:buClr>
              <a:buFont typeface="Wingdings" panose="05000000000000000000" pitchFamily="2" charset="2"/>
              <a:buChar char="l"/>
              <a:defRPr sz="2800" kern="1200" baseline="0">
                <a:solidFill>
                  <a:schemeClr val="tx1"/>
                </a:solidFill>
                <a:latin typeface="Times New Roman" panose="02020603050405020304" pitchFamily="18" charset="0"/>
                <a:ea typeface="宋体" panose="02010600030101010101" pitchFamily="2" charset="-122"/>
                <a:cs typeface="+mn-cs"/>
              </a:defRPr>
            </a:lvl2pPr>
            <a:lvl3pPr marL="1143000" indent="-228600" algn="l" rtl="0" fontAlgn="base">
              <a:lnSpc>
                <a:spcPct val="150000"/>
              </a:lnSpc>
              <a:spcBef>
                <a:spcPct val="20000"/>
              </a:spcBef>
              <a:spcAft>
                <a:spcPct val="0"/>
              </a:spcAft>
              <a:buFont typeface="Wingdings" panose="05000000000000000000" pitchFamily="2" charset="2"/>
              <a:buChar char="l"/>
              <a:defRPr sz="2400" kern="1200" baseline="0">
                <a:solidFill>
                  <a:schemeClr val="tx1"/>
                </a:solidFill>
                <a:latin typeface="Times New Roman" panose="02020603050405020304" pitchFamily="18" charset="0"/>
                <a:ea typeface="宋体" panose="02010600030101010101" pitchFamily="2" charset="-122"/>
                <a:cs typeface="+mn-cs"/>
              </a:defRPr>
            </a:lvl3pPr>
            <a:lvl4pPr marL="1600200" indent="-228600" algn="l" rtl="0" fontAlgn="base">
              <a:lnSpc>
                <a:spcPct val="150000"/>
              </a:lnSpc>
              <a:spcBef>
                <a:spcPct val="20000"/>
              </a:spcBef>
              <a:spcAft>
                <a:spcPct val="0"/>
              </a:spcAft>
              <a:buFont typeface="Wingdings" panose="05000000000000000000" pitchFamily="2" charset="2"/>
              <a:buChar char="l"/>
              <a:defRPr sz="2000" kern="1200" baseline="0">
                <a:solidFill>
                  <a:schemeClr val="tx1"/>
                </a:solidFill>
                <a:latin typeface="Times New Roman" panose="02020603050405020304" pitchFamily="18" charset="0"/>
                <a:ea typeface="宋体" panose="02010600030101010101" pitchFamily="2" charset="-122"/>
                <a:cs typeface="+mn-cs"/>
              </a:defRPr>
            </a:lvl4pPr>
            <a:lvl5pPr marL="2057400" indent="-228600" algn="l" rtl="0" fontAlgn="base">
              <a:lnSpc>
                <a:spcPct val="150000"/>
              </a:lnSpc>
              <a:spcBef>
                <a:spcPct val="20000"/>
              </a:spcBef>
              <a:spcAft>
                <a:spcPct val="0"/>
              </a:spcAft>
              <a:buFont typeface="Wingdings" panose="05000000000000000000" pitchFamily="2" charset="2"/>
              <a:buChar char="l"/>
              <a:defRPr sz="2000" kern="1200" baseline="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defTabSz="914400"/>
            <a:r>
              <a:rPr lang="zh-CN" altLang="en-US" dirty="0"/>
              <a:t>将</a:t>
            </a:r>
            <a:r>
              <a:rPr lang="en-US" altLang="zh-CN" dirty="0"/>
              <a:t>12345678h</a:t>
            </a:r>
            <a:r>
              <a:rPr lang="zh-CN" altLang="en-US" dirty="0"/>
              <a:t>写入以</a:t>
            </a:r>
            <a:r>
              <a:rPr lang="en-US" altLang="zh-CN" dirty="0"/>
              <a:t>1000h</a:t>
            </a:r>
            <a:r>
              <a:rPr lang="zh-CN" altLang="en-US" dirty="0"/>
              <a:t>开始的内存中，以</a:t>
            </a:r>
            <a:r>
              <a:rPr lang="en-US" altLang="zh-CN" dirty="0"/>
              <a:t>Big-endian</a:t>
            </a:r>
            <a:r>
              <a:rPr lang="zh-CN" altLang="en-US" dirty="0"/>
              <a:t>和</a:t>
            </a:r>
            <a:r>
              <a:rPr lang="en-US" altLang="zh-CN" dirty="0"/>
              <a:t>Little-endian</a:t>
            </a:r>
            <a:r>
              <a:rPr lang="zh-CN" altLang="en-US" dirty="0"/>
              <a:t>模式存放</a:t>
            </a:r>
            <a:endParaRPr lang="zh-CN" altLang="en-US" dirty="0"/>
          </a:p>
          <a:p>
            <a:pPr defTabSz="914400"/>
            <a:endParaRPr lang="zh-CN" altLang="en-US" dirty="0"/>
          </a:p>
        </p:txBody>
      </p:sp>
    </p:spTree>
  </p:cSld>
  <p:clrMapOvr>
    <a:masterClrMapping/>
  </p:clrMapOvr>
</p:sld>
</file>

<file path=ppt/tags/tag1.xml><?xml version="1.0" encoding="utf-8"?>
<p:tagLst xmlns:p="http://schemas.openxmlformats.org/presentationml/2006/main">
  <p:tag name="RAINPROBLEM" val="ProblemRemarkBoard"/>
</p:tagLst>
</file>

<file path=ppt/tags/tag10.xml><?xml version="1.0" encoding="utf-8"?>
<p:tagLst xmlns:p="http://schemas.openxmlformats.org/presentationml/2006/main">
  <p:tag name="RAINPROBLEM" val="ProblemBullet"/>
  <p:tag name="RAINPROBLEMTYPE" val="MultipleChoice"/>
  <p:tag name="RAINBULLET" val="Correct"/>
</p:tagLst>
</file>

<file path=ppt/tags/tag100.xml><?xml version="1.0" encoding="utf-8"?>
<p:tagLst xmlns:p="http://schemas.openxmlformats.org/presentationml/2006/main">
  <p:tag name="RAINPROBLEM" val="ProblemItem"/>
</p:tagLst>
</file>

<file path=ppt/tags/tag101.xml><?xml version="1.0" encoding="utf-8"?>
<p:tagLst xmlns:p="http://schemas.openxmlformats.org/presentationml/2006/main">
  <p:tag name="RAINPROBLEM" val="ProblemItem"/>
</p:tagLst>
</file>

<file path=ppt/tags/tag102.xml><?xml version="1.0" encoding="utf-8"?>
<p:tagLst xmlns:p="http://schemas.openxmlformats.org/presentationml/2006/main">
  <p:tag name="RAINPROBLEM" val="ProblemBullet"/>
  <p:tag name="RAINPROBLEMTYPE" val="MultipleChoice"/>
  <p:tag name="RAINBULLET" val="Wrong"/>
</p:tagLst>
</file>

<file path=ppt/tags/tag103.xml><?xml version="1.0" encoding="utf-8"?>
<p:tagLst xmlns:p="http://schemas.openxmlformats.org/presentationml/2006/main">
  <p:tag name="RAINPROBLEM" val="ProblemBullet"/>
  <p:tag name="RAINPROBLEMTYPE" val="MultipleChoice"/>
  <p:tag name="RAINBULLET" val="Wrong"/>
</p:tagLst>
</file>

<file path=ppt/tags/tag104.xml><?xml version="1.0" encoding="utf-8"?>
<p:tagLst xmlns:p="http://schemas.openxmlformats.org/presentationml/2006/main">
  <p:tag name="RAINPROBLEM" val="ProblemBullet"/>
  <p:tag name="RAINPROBLEMTYPE" val="MultipleChoice"/>
  <p:tag name="RAINBULLET" val="Correct"/>
</p:tagLst>
</file>

<file path=ppt/tags/tag105.xml><?xml version="1.0" encoding="utf-8"?>
<p:tagLst xmlns:p="http://schemas.openxmlformats.org/presentationml/2006/main">
  <p:tag name="RAINPROBLEM" val="ProblemBullet"/>
  <p:tag name="RAINPROBLEMTYPE" val="MultipleChoice"/>
  <p:tag name="RAINBULLET" val="Wrong"/>
</p:tagLst>
</file>

<file path=ppt/tags/tag106.xml><?xml version="1.0" encoding="utf-8"?>
<p:tagLst xmlns:p="http://schemas.openxmlformats.org/presentationml/2006/main">
  <p:tag name="RAINPROBLEM" val="ProblemSubmit"/>
  <p:tag name="RAINPROBLEMTYPE" val="MultipleChoice"/>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Submit"/>
  <p:tag name="RAINPROBLEMTYPE" val="MultipleChoice"/>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 val="ProblemSetting"/>
  <p:tag name="RAINPROBLEMTYPE" val="MultipleChoice"/>
</p:tagLst>
</file>

<file path=ppt/tags/tag113.xml><?xml version="1.0" encoding="utf-8"?>
<p:tagLst xmlns:p="http://schemas.openxmlformats.org/presentationml/2006/main">
  <p:tag name="RAINPROBLEM" val="MultipleChoice"/>
  <p:tag name="PROBLEMSCORE" val="10.0"/>
</p:tagLst>
</file>

<file path=ppt/tags/tag114.xml><?xml version="1.0" encoding="utf-8"?>
<p:tagLst xmlns:p="http://schemas.openxmlformats.org/presentationml/2006/main">
  <p:tag name="RAINPROBLEM" val="ProblemBody"/>
</p:tagLst>
</file>

<file path=ppt/tags/tag115.xml><?xml version="1.0" encoding="utf-8"?>
<p:tagLst xmlns:p="http://schemas.openxmlformats.org/presentationml/2006/main">
  <p:tag name="RAINPROBLEM" val="ProblemSubmit"/>
  <p:tag name="RAINPROBLEMTYPE" val="FillBlank"/>
</p:tagLst>
</file>

<file path=ppt/tags/tag116.xml><?xml version="1.0" encoding="utf-8"?>
<p:tagLst xmlns:p="http://schemas.openxmlformats.org/presentationml/2006/main">
  <p:tag name="RAINPROBLEM" val="ProblemRemarkBoard"/>
</p:tagLst>
</file>

<file path=ppt/tags/tag117.xml><?xml version="1.0" encoding="utf-8"?>
<p:tagLst xmlns:p="http://schemas.openxmlformats.org/presentationml/2006/main">
  <p:tag name="PROBLEMREMARKTITLE" val="ProblemRemarkBoardTip"/>
</p:tagLst>
</file>

<file path=ppt/tags/tag118.xml><?xml version="1.0" encoding="utf-8"?>
<p:tagLst xmlns:p="http://schemas.openxmlformats.org/presentationml/2006/main">
  <p:tag name="RAINPROBLEM" val="ProblemRemark"/>
</p:tagLst>
</file>

<file path=ppt/tags/tag119.xml><?xml version="1.0" encoding="utf-8"?>
<p:tagLst xmlns:p="http://schemas.openxmlformats.org/presentationml/2006/main">
  <p:tag name="PROBLEMREMARKTITLE" val="ProblemRemarkBoardTitle"/>
</p:tagLst>
</file>

<file path=ppt/tags/tag12.xml><?xml version="1.0" encoding="utf-8"?>
<p:tagLst xmlns:p="http://schemas.openxmlformats.org/presentationml/2006/main">
  <p:tag name="PROBLEMREMARKTITLE" val="ProblemRemarkBoardTip"/>
</p:tagLst>
</file>

<file path=ppt/tags/tag120.xml><?xml version="1.0" encoding="utf-8"?>
<p:tagLst xmlns:p="http://schemas.openxmlformats.org/presentationml/2006/main">
  <p:tag name="PROBLEMREMARKTITLE" val="ProblemRemarkBoardTitle"/>
</p:tagLst>
</file>

<file path=ppt/tags/tag121.xml><?xml version="1.0" encoding="utf-8"?>
<p:tagLst xmlns:p="http://schemas.openxmlformats.org/presentationml/2006/main">
  <p:tag name="PROBLEMREMARKTITLE" val="ProblemRemarkBoardTitle"/>
</p:tagLst>
</file>

<file path=ppt/tags/tag122.xml><?xml version="1.0" encoding="utf-8"?>
<p:tagLst xmlns:p="http://schemas.openxmlformats.org/presentationml/2006/main">
  <p:tag name="PROBLEMREMARKTITLE" val="ProblemRemarkBoardTitle"/>
</p:tagLst>
</file>

<file path=ppt/tags/tag123.xml><?xml version="1.0" encoding="utf-8"?>
<p:tagLst xmlns:p="http://schemas.openxmlformats.org/presentationml/2006/main">
  <p:tag name="RAINPROBLEMTYPE" val="ProblemTypeMarker"/>
</p:tagLst>
</file>

<file path=ppt/tags/tag124.xml><?xml version="1.0" encoding="utf-8"?>
<p:tagLst xmlns:p="http://schemas.openxmlformats.org/presentationml/2006/main">
  <p:tag name="RAINPROBLEMTYPE" val="ProblemTypeMarker"/>
</p:tagLst>
</file>

<file path=ppt/tags/tag125.xml><?xml version="1.0" encoding="utf-8"?>
<p:tagLst xmlns:p="http://schemas.openxmlformats.org/presentationml/2006/main">
  <p:tag name="RAINPROBLEMTYPE" val="ProblemTypeMarker"/>
</p:tagLst>
</file>

<file path=ppt/tags/tag126.xml><?xml version="1.0" encoding="utf-8"?>
<p:tagLst xmlns:p="http://schemas.openxmlformats.org/presentationml/2006/main">
  <p:tag name="RAINPROBLEMTYPE" val="ProblemTypeMarker"/>
</p:tagLst>
</file>

<file path=ppt/tags/tag127.xml><?xml version="1.0" encoding="utf-8"?>
<p:tagLst xmlns:p="http://schemas.openxmlformats.org/presentationml/2006/main">
  <p:tag name="RAINPROBLEMTYPE" val="ProblemTypeMarker"/>
</p:tagLst>
</file>

<file path=ppt/tags/tag128.xml><?xml version="1.0" encoding="utf-8"?>
<p:tagLst xmlns:p="http://schemas.openxmlformats.org/presentationml/2006/main">
  <p:tag name="RAINPROBLEM" val="ProblemSetting"/>
  <p:tag name="RAINPROBLEMTYPE" val="FillBlank"/>
</p:tagLst>
</file>

<file path=ppt/tags/tag129.xml><?xml version="1.0" encoding="utf-8"?>
<p:tagLst xmlns:p="http://schemas.openxmlformats.org/presentationml/2006/main">
  <p:tag name="RAINPROBLEM" val="FillBlank"/>
  <p:tag name="PROBLEMHASREMARK" val="True"/>
  <p:tag name="PROBLEMBLANKKEYWORD" val="填空"/>
  <p:tag name="PROBLEMSCORE" val="2.0"/>
  <p:tag name="PROBLEMBLANK" val="[{&quot;num&quot;:1,&quot;caseSensitive&quot;:false,&quot;fuzzyMatch&quot;:false,&quot;Score&quot;:2.0,&quot;answers&quot;:[&quot;10011&quot;]}]"/>
</p:tagLst>
</file>

<file path=ppt/tags/tag13.xml><?xml version="1.0" encoding="utf-8"?>
<p:tagLst xmlns:p="http://schemas.openxmlformats.org/presentationml/2006/main">
  <p:tag name="RAINPROBLEM" val="ProblemRemark"/>
</p:tagLst>
</file>

<file path=ppt/tags/tag130.xml><?xml version="1.0" encoding="utf-8"?>
<p:tagLst xmlns:p="http://schemas.openxmlformats.org/presentationml/2006/main">
  <p:tag name="RAINPROBLEM" val="ProblemBody"/>
</p:tagLst>
</file>

<file path=ppt/tags/tag131.xml><?xml version="1.0" encoding="utf-8"?>
<p:tagLst xmlns:p="http://schemas.openxmlformats.org/presentationml/2006/main">
  <p:tag name="RAINPROBLEM" val="ProblemItem"/>
</p:tagLst>
</file>

<file path=ppt/tags/tag132.xml><?xml version="1.0" encoding="utf-8"?>
<p:tagLst xmlns:p="http://schemas.openxmlformats.org/presentationml/2006/main">
  <p:tag name="RAINPROBLEM" val="ProblemItem"/>
</p:tagLst>
</file>

<file path=ppt/tags/tag133.xml><?xml version="1.0" encoding="utf-8"?>
<p:tagLst xmlns:p="http://schemas.openxmlformats.org/presentationml/2006/main">
  <p:tag name="RAINPROBLEM" val="ProblemItem"/>
</p:tagLst>
</file>

<file path=ppt/tags/tag134.xml><?xml version="1.0" encoding="utf-8"?>
<p:tagLst xmlns:p="http://schemas.openxmlformats.org/presentationml/2006/main">
  <p:tag name="RAINPROBLEM" val="ProblemItem"/>
</p:tagLst>
</file>

<file path=ppt/tags/tag135.xml><?xml version="1.0" encoding="utf-8"?>
<p:tagLst xmlns:p="http://schemas.openxmlformats.org/presentationml/2006/main">
  <p:tag name="RAINPROBLEM" val="ProblemBullet"/>
  <p:tag name="RAINPROBLEMTYPE" val="MultipleChoice"/>
  <p:tag name="RAINBULLET" val="Correct"/>
</p:tagLst>
</file>

<file path=ppt/tags/tag136.xml><?xml version="1.0" encoding="utf-8"?>
<p:tagLst xmlns:p="http://schemas.openxmlformats.org/presentationml/2006/main">
  <p:tag name="RAINPROBLEM" val="ProblemBullet"/>
  <p:tag name="RAINPROBLEMTYPE" val="MultipleChoice"/>
  <p:tag name="RAINBULLET" val="Wrong"/>
</p:tagLst>
</file>

<file path=ppt/tags/tag137.xml><?xml version="1.0" encoding="utf-8"?>
<p:tagLst xmlns:p="http://schemas.openxmlformats.org/presentationml/2006/main">
  <p:tag name="RAINPROBLEM" val="ProblemBullet"/>
  <p:tag name="RAINPROBLEMTYPE" val="MultipleChoice"/>
  <p:tag name="RAINBULLET" val="Wrong"/>
</p:tagLst>
</file>

<file path=ppt/tags/tag138.xml><?xml version="1.0" encoding="utf-8"?>
<p:tagLst xmlns:p="http://schemas.openxmlformats.org/presentationml/2006/main">
  <p:tag name="RAINPROBLEM" val="ProblemBullet"/>
  <p:tag name="RAINPROBLEMTYPE" val="MultipleChoice"/>
  <p:tag name="RAINBULLET" val="Wrong"/>
</p:tagLst>
</file>

<file path=ppt/tags/tag139.xml><?xml version="1.0" encoding="utf-8"?>
<p:tagLst xmlns:p="http://schemas.openxmlformats.org/presentationml/2006/main">
  <p:tag name="RAINPROBLEM" val="ProblemSubmit"/>
  <p:tag name="RAINPROBLEMTYPE" val="MultipleChoice"/>
</p:tagLst>
</file>

<file path=ppt/tags/tag14.xml><?xml version="1.0" encoding="utf-8"?>
<p:tagLst xmlns:p="http://schemas.openxmlformats.org/presentationml/2006/main">
  <p:tag name="PROBLEMREMARKTITLE" val="ProblemRemarkBoardTitle"/>
</p:tagLst>
</file>

<file path=ppt/tags/tag140.xml><?xml version="1.0" encoding="utf-8"?>
<p:tagLst xmlns:p="http://schemas.openxmlformats.org/presentationml/2006/main">
  <p:tag name="RAINPROBLEMTYPE" val="ProblemTypeMarker"/>
</p:tagLst>
</file>

<file path=ppt/tags/tag141.xml><?xml version="1.0" encoding="utf-8"?>
<p:tagLst xmlns:p="http://schemas.openxmlformats.org/presentationml/2006/main">
  <p:tag name="RAINPROBLEMTYPE" val="ProblemTypeMarker"/>
</p:tagLst>
</file>

<file path=ppt/tags/tag142.xml><?xml version="1.0" encoding="utf-8"?>
<p:tagLst xmlns:p="http://schemas.openxmlformats.org/presentationml/2006/main">
  <p:tag name="RAINPROBLEMTYPE" val="ProblemTypeMarker"/>
</p:tagLst>
</file>

<file path=ppt/tags/tag143.xml><?xml version="1.0" encoding="utf-8"?>
<p:tagLst xmlns:p="http://schemas.openxmlformats.org/presentationml/2006/main">
  <p:tag name="RAINPROBLEMTYPE" val="ProblemTypeMarker"/>
</p:tagLst>
</file>

<file path=ppt/tags/tag144.xml><?xml version="1.0" encoding="utf-8"?>
<p:tagLst xmlns:p="http://schemas.openxmlformats.org/presentationml/2006/main">
  <p:tag name="RAINPROBLEMTYPE" val="ProblemTypeMarker"/>
</p:tagLst>
</file>

<file path=ppt/tags/tag145.xml><?xml version="1.0" encoding="utf-8"?>
<p:tagLst xmlns:p="http://schemas.openxmlformats.org/presentationml/2006/main">
  <p:tag name="RAINPROBLEM" val="ProblemSetting"/>
  <p:tag name="RAINPROBLEMTYPE" val="MultipleChoice"/>
</p:tagLst>
</file>

<file path=ppt/tags/tag146.xml><?xml version="1.0" encoding="utf-8"?>
<p:tagLst xmlns:p="http://schemas.openxmlformats.org/presentationml/2006/main">
  <p:tag name="RAINPROBLEM" val="MultipleChoice"/>
  <p:tag name="PROBLEMSCORE" val="1.0"/>
</p:tagLst>
</file>

<file path=ppt/tags/tag147.xml><?xml version="1.0" encoding="utf-8"?>
<p:tagLst xmlns:p="http://schemas.openxmlformats.org/presentationml/2006/main">
  <p:tag name="RAINPROBLEM" val="ProblemRemarkBoard"/>
</p:tagLst>
</file>

<file path=ppt/tags/tag148.xml><?xml version="1.0" encoding="utf-8"?>
<p:tagLst xmlns:p="http://schemas.openxmlformats.org/presentationml/2006/main">
  <p:tag name="RAINPROBLEM" val="ProblemBody"/>
</p:tagLst>
</file>

<file path=ppt/tags/tag149.xml><?xml version="1.0" encoding="utf-8"?>
<p:tagLst xmlns:p="http://schemas.openxmlformats.org/presentationml/2006/main">
  <p:tag name="RAINPROBLEM" val="ProblemSubmit"/>
  <p:tag name="RAINPROBLEMTYPE" val="ShortAnswer"/>
</p:tagLst>
</file>

<file path=ppt/tags/tag15.xml><?xml version="1.0" encoding="utf-8"?>
<p:tagLst xmlns:p="http://schemas.openxmlformats.org/presentationml/2006/main">
  <p:tag name="PROBLEMREMARKTITLE" val="ProblemRemarkBoardTitle"/>
</p:tagLst>
</file>

<file path=ppt/tags/tag150.xml><?xml version="1.0" encoding="utf-8"?>
<p:tagLst xmlns:p="http://schemas.openxmlformats.org/presentationml/2006/main">
  <p:tag name="PRODUCTVERSIONTIP" val="PRODUCTVERSIONTIP"/>
</p:tagLst>
</file>

<file path=ppt/tags/tag151.xml><?xml version="1.0" encoding="utf-8"?>
<p:tagLst xmlns:p="http://schemas.openxmlformats.org/presentationml/2006/main">
  <p:tag name="PROBLEMREMARKTITLE" val="ProblemRemarkBoardTip"/>
</p:tagLst>
</file>

<file path=ppt/tags/tag152.xml><?xml version="1.0" encoding="utf-8"?>
<p:tagLst xmlns:p="http://schemas.openxmlformats.org/presentationml/2006/main">
  <p:tag name="RAINPROBLEM" val="ProblemRemark"/>
</p:tagLst>
</file>

<file path=ppt/tags/tag153.xml><?xml version="1.0" encoding="utf-8"?>
<p:tagLst xmlns:p="http://schemas.openxmlformats.org/presentationml/2006/main">
  <p:tag name="PROBLEMREMARKTITLE" val="ProblemRemarkBoardTitle"/>
</p:tagLst>
</file>

<file path=ppt/tags/tag154.xml><?xml version="1.0" encoding="utf-8"?>
<p:tagLst xmlns:p="http://schemas.openxmlformats.org/presentationml/2006/main">
  <p:tag name="PROBLEMREMARKTITLE" val="ProblemRemarkBoardTitle"/>
</p:tagLst>
</file>

<file path=ppt/tags/tag155.xml><?xml version="1.0" encoding="utf-8"?>
<p:tagLst xmlns:p="http://schemas.openxmlformats.org/presentationml/2006/main">
  <p:tag name="PROBLEMREMARKTITLE" val="ProblemRemarkBoardTitle"/>
</p:tagLst>
</file>

<file path=ppt/tags/tag156.xml><?xml version="1.0" encoding="utf-8"?>
<p:tagLst xmlns:p="http://schemas.openxmlformats.org/presentationml/2006/main">
  <p:tag name="PROBLEMREMARKTITLE" val="ProblemRemarkBoardTitle"/>
</p:tagLst>
</file>

<file path=ppt/tags/tag157.xml><?xml version="1.0" encoding="utf-8"?>
<p:tagLst xmlns:p="http://schemas.openxmlformats.org/presentationml/2006/main">
  <p:tag name="RAINPROBLEMTYPE" val="ProblemTypeMarker"/>
</p:tagLst>
</file>

<file path=ppt/tags/tag158.xml><?xml version="1.0" encoding="utf-8"?>
<p:tagLst xmlns:p="http://schemas.openxmlformats.org/presentationml/2006/main">
  <p:tag name="RAINPROBLEMTYPE" val="ProblemTypeMarker"/>
</p:tagLst>
</file>

<file path=ppt/tags/tag159.xml><?xml version="1.0" encoding="utf-8"?>
<p:tagLst xmlns:p="http://schemas.openxmlformats.org/presentationml/2006/main">
  <p:tag name="RAINPROBLEMTYPE" val="ProblemTypeMarker"/>
</p:tagLst>
</file>

<file path=ppt/tags/tag16.xml><?xml version="1.0" encoding="utf-8"?>
<p:tagLst xmlns:p="http://schemas.openxmlformats.org/presentationml/2006/main">
  <p:tag name="PROBLEMREMARKTITLE" val="ProblemRemarkBoardTitle"/>
</p:tagLst>
</file>

<file path=ppt/tags/tag160.xml><?xml version="1.0" encoding="utf-8"?>
<p:tagLst xmlns:p="http://schemas.openxmlformats.org/presentationml/2006/main">
  <p:tag name="RAINPROBLEMTYPE" val="ProblemTypeMarker"/>
</p:tagLst>
</file>

<file path=ppt/tags/tag161.xml><?xml version="1.0" encoding="utf-8"?>
<p:tagLst xmlns:p="http://schemas.openxmlformats.org/presentationml/2006/main">
  <p:tag name="RAINPROBLEMTYPE" val="ProblemTypeMarker"/>
</p:tagLst>
</file>

<file path=ppt/tags/tag162.xml><?xml version="1.0" encoding="utf-8"?>
<p:tagLst xmlns:p="http://schemas.openxmlformats.org/presentationml/2006/main">
  <p:tag name="RAINPROBLEM" val="ProblemSetting"/>
  <p:tag name="RAINPROBLEMTYPE" val="ShortAnswer"/>
</p:tagLst>
</file>

<file path=ppt/tags/tag163.xml><?xml version="1.0" encoding="utf-8"?>
<p:tagLst xmlns:p="http://schemas.openxmlformats.org/presentationml/2006/main">
  <p:tag name="RAINPROBLEM" val="ShortAnswer"/>
  <p:tag name="PROBLEMHASREMARK" val="True"/>
  <p:tag name="PROBLEMREMARK" val="4D&#10;0100-&gt;4&#10;1101-&gt;D"/>
  <p:tag name="PROBLEMVOICEALLOWED" val="False"/>
  <p:tag name="PROBLEMSCORE" val="10.0"/>
</p:tagLst>
</file>

<file path=ppt/tags/tag164.xml><?xml version="1.0" encoding="utf-8"?>
<p:tagLst xmlns:p="http://schemas.openxmlformats.org/presentationml/2006/main">
  <p:tag name="RAINPROBLEM" val="ProblemBody"/>
</p:tagLst>
</file>

<file path=ppt/tags/tag165.xml><?xml version="1.0" encoding="utf-8"?>
<p:tagLst xmlns:p="http://schemas.openxmlformats.org/presentationml/2006/main">
  <p:tag name="RAINPROBLEM" val="ProblemSubmit"/>
  <p:tag name="RAINPROBLEMTYPE" val="ShortAnswer"/>
</p:tagLst>
</file>

<file path=ppt/tags/tag166.xml><?xml version="1.0" encoding="utf-8"?>
<p:tagLst xmlns:p="http://schemas.openxmlformats.org/presentationml/2006/main">
  <p:tag name="PRODUCTVERSIONTIP" val="PRODUCTVERSIONTIP"/>
</p:tagLst>
</file>

<file path=ppt/tags/tag167.xml><?xml version="1.0" encoding="utf-8"?>
<p:tagLst xmlns:p="http://schemas.openxmlformats.org/presentationml/2006/main">
  <p:tag name="RAINPROBLEM" val="ProblemRemarkBoard"/>
</p:tagLst>
</file>

<file path=ppt/tags/tag168.xml><?xml version="1.0" encoding="utf-8"?>
<p:tagLst xmlns:p="http://schemas.openxmlformats.org/presentationml/2006/main">
  <p:tag name="PROBLEMREMARKTITLE" val="ProblemRemarkBoardTip"/>
</p:tagLst>
</file>

<file path=ppt/tags/tag169.xml><?xml version="1.0" encoding="utf-8"?>
<p:tagLst xmlns:p="http://schemas.openxmlformats.org/presentationml/2006/main">
  <p:tag name="RAINPROBLEM" val="ProblemRemark"/>
</p:tagLst>
</file>

<file path=ppt/tags/tag17.xml><?xml version="1.0" encoding="utf-8"?>
<p:tagLst xmlns:p="http://schemas.openxmlformats.org/presentationml/2006/main">
  <p:tag name="PROBLEMREMARKTITLE" val="ProblemRemarkBoardTitle"/>
</p:tagLst>
</file>

<file path=ppt/tags/tag170.xml><?xml version="1.0" encoding="utf-8"?>
<p:tagLst xmlns:p="http://schemas.openxmlformats.org/presentationml/2006/main">
  <p:tag name="PROBLEMREMARKTITLE" val="ProblemRemarkBoardTitle"/>
</p:tagLst>
</file>

<file path=ppt/tags/tag171.xml><?xml version="1.0" encoding="utf-8"?>
<p:tagLst xmlns:p="http://schemas.openxmlformats.org/presentationml/2006/main">
  <p:tag name="PROBLEMREMARKTITLE" val="ProblemRemarkBoardTitle"/>
</p:tagLst>
</file>

<file path=ppt/tags/tag172.xml><?xml version="1.0" encoding="utf-8"?>
<p:tagLst xmlns:p="http://schemas.openxmlformats.org/presentationml/2006/main">
  <p:tag name="PROBLEMREMARKTITLE" val="ProblemRemarkBoardTitle"/>
</p:tagLst>
</file>

<file path=ppt/tags/tag173.xml><?xml version="1.0" encoding="utf-8"?>
<p:tagLst xmlns:p="http://schemas.openxmlformats.org/presentationml/2006/main">
  <p:tag name="PROBLEMREMARKTITLE" val="ProblemRemarkBoardTitle"/>
</p:tagLst>
</file>

<file path=ppt/tags/tag174.xml><?xml version="1.0" encoding="utf-8"?>
<p:tagLst xmlns:p="http://schemas.openxmlformats.org/presentationml/2006/main">
  <p:tag name="PROBLEMREMARKTITLE" val="ProblemRemarkBoardTitle"/>
</p:tagLst>
</file>

<file path=ppt/tags/tag175.xml><?xml version="1.0" encoding="utf-8"?>
<p:tagLst xmlns:p="http://schemas.openxmlformats.org/presentationml/2006/main">
  <p:tag name="PROBLEMREMARKTITLE" val="ProblemRemarkBoardTitle"/>
</p:tagLst>
</file>

<file path=ppt/tags/tag176.xml><?xml version="1.0" encoding="utf-8"?>
<p:tagLst xmlns:p="http://schemas.openxmlformats.org/presentationml/2006/main">
  <p:tag name="PROBLEMREMARKTITLE" val="ProblemRemarkBoardTitle"/>
</p:tagLst>
</file>

<file path=ppt/tags/tag177.xml><?xml version="1.0" encoding="utf-8"?>
<p:tagLst xmlns:p="http://schemas.openxmlformats.org/presentationml/2006/main">
  <p:tag name="RAINPROBLEMTYPE" val="ProblemTypeMarker"/>
</p:tagLst>
</file>

<file path=ppt/tags/tag178.xml><?xml version="1.0" encoding="utf-8"?>
<p:tagLst xmlns:p="http://schemas.openxmlformats.org/presentationml/2006/main">
  <p:tag name="RAINPROBLEMTYPE" val="ProblemTypeMarker"/>
</p:tagLst>
</file>

<file path=ppt/tags/tag179.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80.xml><?xml version="1.0" encoding="utf-8"?>
<p:tagLst xmlns:p="http://schemas.openxmlformats.org/presentationml/2006/main">
  <p:tag name="RAINPROBLEMTYPE" val="ProblemTypeMarker"/>
</p:tagLst>
</file>

<file path=ppt/tags/tag181.xml><?xml version="1.0" encoding="utf-8"?>
<p:tagLst xmlns:p="http://schemas.openxmlformats.org/presentationml/2006/main">
  <p:tag name="RAINPROBLEMTYPE" val="ProblemTypeMarker"/>
</p:tagLst>
</file>

<file path=ppt/tags/tag182.xml><?xml version="1.0" encoding="utf-8"?>
<p:tagLst xmlns:p="http://schemas.openxmlformats.org/presentationml/2006/main">
  <p:tag name="RAINPROBLEM" val="ProblemSetting"/>
  <p:tag name="RAINPROBLEMTYPE" val="ShortAnswer"/>
</p:tagLst>
</file>

<file path=ppt/tags/tag183.xml><?xml version="1.0" encoding="utf-8"?>
<p:tagLst xmlns:p="http://schemas.openxmlformats.org/presentationml/2006/main">
  <p:tag name="RAINPROBLEM" val="ShortAnswer"/>
  <p:tag name="PROBLEMHASREMARK" val="True"/>
  <p:tag name="PROBLEMREMARK" val="字符集，将字符映射为二进制数据"/>
  <p:tag name="PROBLEMSCORE" val="10.0"/>
  <p:tag name="PROBLEMVOICEALLOWED" val="False"/>
</p:tagLst>
</file>

<file path=ppt/tags/tag184.xml><?xml version="1.0" encoding="utf-8"?>
<p:tagLst xmlns:p="http://schemas.openxmlformats.org/presentationml/2006/main">
  <p:tag name="RAINPROBLEM" val="ProblemBody"/>
</p:tagLst>
</file>

<file path=ppt/tags/tag185.xml><?xml version="1.0" encoding="utf-8"?>
<p:tagLst xmlns:p="http://schemas.openxmlformats.org/presentationml/2006/main">
  <p:tag name="RAINPROBLEM" val="ProblemItem"/>
</p:tagLst>
</file>

<file path=ppt/tags/tag186.xml><?xml version="1.0" encoding="utf-8"?>
<p:tagLst xmlns:p="http://schemas.openxmlformats.org/presentationml/2006/main">
  <p:tag name="RAINPROBLEM" val="ProblemItem"/>
</p:tagLst>
</file>

<file path=ppt/tags/tag187.xml><?xml version="1.0" encoding="utf-8"?>
<p:tagLst xmlns:p="http://schemas.openxmlformats.org/presentationml/2006/main">
  <p:tag name="RAINPROBLEM" val="ProblemItem"/>
</p:tagLst>
</file>

<file path=ppt/tags/tag188.xml><?xml version="1.0" encoding="utf-8"?>
<p:tagLst xmlns:p="http://schemas.openxmlformats.org/presentationml/2006/main">
  <p:tag name="RAINPROBLEM" val="ProblemItem"/>
</p:tagLst>
</file>

<file path=ppt/tags/tag189.xml><?xml version="1.0" encoding="utf-8"?>
<p:tagLst xmlns:p="http://schemas.openxmlformats.org/presentationml/2006/main">
  <p:tag name="RAINPROBLEM" val="ProblemBullet"/>
  <p:tag name="RAINPROBLEMTYPE" val="MultipleChoiceMA"/>
  <p:tag name="RAINBULLET" val="Correct"/>
</p:tagLst>
</file>

<file path=ppt/tags/tag19.xml><?xml version="1.0" encoding="utf-8"?>
<p:tagLst xmlns:p="http://schemas.openxmlformats.org/presentationml/2006/main">
  <p:tag name="RAINPROBLEMTYPE" val="ProblemTypeMarker"/>
</p:tagLst>
</file>

<file path=ppt/tags/tag190.xml><?xml version="1.0" encoding="utf-8"?>
<p:tagLst xmlns:p="http://schemas.openxmlformats.org/presentationml/2006/main">
  <p:tag name="RAINPROBLEM" val="ProblemBullet"/>
  <p:tag name="RAINPROBLEMTYPE" val="MultipleChoiceMA"/>
  <p:tag name="RAINBULLET" val="Correct"/>
</p:tagLst>
</file>

<file path=ppt/tags/tag191.xml><?xml version="1.0" encoding="utf-8"?>
<p:tagLst xmlns:p="http://schemas.openxmlformats.org/presentationml/2006/main">
  <p:tag name="RAINPROBLEM" val="ProblemBullet"/>
  <p:tag name="RAINPROBLEMTYPE" val="MultipleChoiceMA"/>
  <p:tag name="RAINBULLET" val="Correct"/>
</p:tagLst>
</file>

<file path=ppt/tags/tag192.xml><?xml version="1.0" encoding="utf-8"?>
<p:tagLst xmlns:p="http://schemas.openxmlformats.org/presentationml/2006/main">
  <p:tag name="RAINPROBLEM" val="ProblemBullet"/>
  <p:tag name="RAINPROBLEMTYPE" val="MultipleChoiceMA"/>
  <p:tag name="RAINBULLET" val="Correct"/>
</p:tagLst>
</file>

<file path=ppt/tags/tag193.xml><?xml version="1.0" encoding="utf-8"?>
<p:tagLst xmlns:p="http://schemas.openxmlformats.org/presentationml/2006/main">
  <p:tag name="RAINPROBLEM" val="ProblemSubmit"/>
  <p:tag name="RAINPROBLEMTYPE" val="MultipleChoiceMA"/>
</p:tagLst>
</file>

<file path=ppt/tags/tag194.xml><?xml version="1.0" encoding="utf-8"?>
<p:tagLst xmlns:p="http://schemas.openxmlformats.org/presentationml/2006/main">
  <p:tag name="RAINPROBLEMTYPE" val="ProblemTypeMarker"/>
</p:tagLst>
</file>

<file path=ppt/tags/tag195.xml><?xml version="1.0" encoding="utf-8"?>
<p:tagLst xmlns:p="http://schemas.openxmlformats.org/presentationml/2006/main">
  <p:tag name="RAINPROBLEMTYPE" val="ProblemTypeMarker"/>
</p:tagLst>
</file>

<file path=ppt/tags/tag196.xml><?xml version="1.0" encoding="utf-8"?>
<p:tagLst xmlns:p="http://schemas.openxmlformats.org/presentationml/2006/main">
  <p:tag name="RAINPROBLEMTYPE" val="ProblemTypeMarker"/>
</p:tagLst>
</file>

<file path=ppt/tags/tag197.xml><?xml version="1.0" encoding="utf-8"?>
<p:tagLst xmlns:p="http://schemas.openxmlformats.org/presentationml/2006/main">
  <p:tag name="RAINPROBLEMTYPE" val="ProblemTypeMarker"/>
</p:tagLst>
</file>

<file path=ppt/tags/tag198.xml><?xml version="1.0" encoding="utf-8"?>
<p:tagLst xmlns:p="http://schemas.openxmlformats.org/presentationml/2006/main">
  <p:tag name="RAINPROBLEMTYPE" val="ProblemTypeMarker"/>
</p:tagLst>
</file>

<file path=ppt/tags/tag199.xml><?xml version="1.0" encoding="utf-8"?>
<p:tagLst xmlns:p="http://schemas.openxmlformats.org/presentationml/2006/main">
  <p:tag name="RAINPROBLEM" val="ProblemSetting"/>
  <p:tag name="RAINPROBLEMTYPE" val="MultipleChoiceMA"/>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TYPE" val="ProblemTypeMarker"/>
</p:tagLst>
</file>

<file path=ppt/tags/tag200.xml><?xml version="1.0" encoding="utf-8"?>
<p:tagLst xmlns:p="http://schemas.openxmlformats.org/presentationml/2006/main">
  <p:tag name="RAINPROBLEM" val="MultipleChoiceMA"/>
  <p:tag name="PROBLEMSCORE_HALF" val="0.0"/>
  <p:tag name="PROBLEMSCORE" val="10.0"/>
</p:tagLst>
</file>

<file path=ppt/tags/tag201.xml><?xml version="1.0" encoding="utf-8"?>
<p:tagLst xmlns:p="http://schemas.openxmlformats.org/presentationml/2006/main">
  <p:tag name="RAINPROBLEM" val="ProblemRemarkBoard"/>
</p:tagLst>
</file>

<file path=ppt/tags/tag202.xml><?xml version="1.0" encoding="utf-8"?>
<p:tagLst xmlns:p="http://schemas.openxmlformats.org/presentationml/2006/main">
  <p:tag name="RAINPROBLEM" val="ProblemBody"/>
</p:tagLst>
</file>

<file path=ppt/tags/tag203.xml><?xml version="1.0" encoding="utf-8"?>
<p:tagLst xmlns:p="http://schemas.openxmlformats.org/presentationml/2006/main">
  <p:tag name="RAINPROBLEM" val="ProblemSubmit"/>
  <p:tag name="RAINPROBLEMTYPE" val="FillBlank"/>
</p:tagLst>
</file>

<file path=ppt/tags/tag204.xml><?xml version="1.0" encoding="utf-8"?>
<p:tagLst xmlns:p="http://schemas.openxmlformats.org/presentationml/2006/main">
  <p:tag name="PRODUCTVERSIONTIP3" val="PRODUCTVERSIONTIP3"/>
</p:tagLst>
</file>

<file path=ppt/tags/tag205.xml><?xml version="1.0" encoding="utf-8"?>
<p:tagLst xmlns:p="http://schemas.openxmlformats.org/presentationml/2006/main">
  <p:tag name="PROBLEMREMARKTITLE" val="ProblemRemarkBoardTip"/>
</p:tagLst>
</file>

<file path=ppt/tags/tag206.xml><?xml version="1.0" encoding="utf-8"?>
<p:tagLst xmlns:p="http://schemas.openxmlformats.org/presentationml/2006/main">
  <p:tag name="RAINPROBLEM" val="ProblemRemark"/>
</p:tagLst>
</file>

<file path=ppt/tags/tag207.xml><?xml version="1.0" encoding="utf-8"?>
<p:tagLst xmlns:p="http://schemas.openxmlformats.org/presentationml/2006/main">
  <p:tag name="PROBLEMREMARKTITLE" val="ProblemRemarkBoardTitle"/>
</p:tagLst>
</file>

<file path=ppt/tags/tag208.xml><?xml version="1.0" encoding="utf-8"?>
<p:tagLst xmlns:p="http://schemas.openxmlformats.org/presentationml/2006/main">
  <p:tag name="PROBLEMREMARKTITLE" val="ProblemRemarkBoardTitle"/>
</p:tagLst>
</file>

<file path=ppt/tags/tag209.xml><?xml version="1.0" encoding="utf-8"?>
<p:tagLst xmlns:p="http://schemas.openxmlformats.org/presentationml/2006/main">
  <p:tag name="PROBLEMREMARKTITLE" val="ProblemRemarkBoardTitle"/>
</p:tagLst>
</file>

<file path=ppt/tags/tag21.xml><?xml version="1.0" encoding="utf-8"?>
<p:tagLst xmlns:p="http://schemas.openxmlformats.org/presentationml/2006/main">
  <p:tag name="RAINPROBLEMTYPE" val="ProblemTypeMarker"/>
</p:tagLst>
</file>

<file path=ppt/tags/tag210.xml><?xml version="1.0" encoding="utf-8"?>
<p:tagLst xmlns:p="http://schemas.openxmlformats.org/presentationml/2006/main">
  <p:tag name="PROBLEMREMARKTITLE" val="ProblemRemarkBoardTitle"/>
</p:tagLst>
</file>

<file path=ppt/tags/tag211.xml><?xml version="1.0" encoding="utf-8"?>
<p:tagLst xmlns:p="http://schemas.openxmlformats.org/presentationml/2006/main">
  <p:tag name="RAINPROBLEMTYPE" val="ProblemTypeMarker"/>
</p:tagLst>
</file>

<file path=ppt/tags/tag212.xml><?xml version="1.0" encoding="utf-8"?>
<p:tagLst xmlns:p="http://schemas.openxmlformats.org/presentationml/2006/main">
  <p:tag name="RAINPROBLEMTYPE" val="ProblemTypeMarker"/>
</p:tagLst>
</file>

<file path=ppt/tags/tag213.xml><?xml version="1.0" encoding="utf-8"?>
<p:tagLst xmlns:p="http://schemas.openxmlformats.org/presentationml/2006/main">
  <p:tag name="RAINPROBLEMTYPE" val="ProblemTypeMarker"/>
</p:tagLst>
</file>

<file path=ppt/tags/tag214.xml><?xml version="1.0" encoding="utf-8"?>
<p:tagLst xmlns:p="http://schemas.openxmlformats.org/presentationml/2006/main">
  <p:tag name="RAINPROBLEMTYPE" val="ProblemTypeMarker"/>
</p:tagLst>
</file>

<file path=ppt/tags/tag215.xml><?xml version="1.0" encoding="utf-8"?>
<p:tagLst xmlns:p="http://schemas.openxmlformats.org/presentationml/2006/main">
  <p:tag name="RAINPROBLEMTYPE" val="ProblemTypeMarker"/>
</p:tagLst>
</file>

<file path=ppt/tags/tag216.xml><?xml version="1.0" encoding="utf-8"?>
<p:tagLst xmlns:p="http://schemas.openxmlformats.org/presentationml/2006/main">
  <p:tag name="RAINPROBLEM" val="ProblemSetting"/>
  <p:tag name="RAINPROBLEMTYPE" val="FillBlank"/>
</p:tagLst>
</file>

<file path=ppt/tags/tag217.xml><?xml version="1.0" encoding="utf-8"?>
<p:tagLst xmlns:p="http://schemas.openxmlformats.org/presentationml/2006/main">
  <p:tag name="RAINPROBLEM" val="FillBlank"/>
  <p:tag name="PROBLEMBLANKKEYWORD" val="填空"/>
  <p:tag name="PROBLEMHASREMARK" val="True"/>
  <p:tag name="PROBLEMREMARK" val="MZ&#10;4D -&gt; M&#10;5A -&gt; Z"/>
  <p:tag name="PROBLEMSCORE" val="10.0"/>
  <p:tag name="PROBLEMBLANK" val="[{&quot;num&quot;:1,&quot;caseSensitive&quot;:false,&quot;fuzzyMatch&quot;:false,&quot;Score&quot;:10.0,&quot;answers&quot;:[&quot;MZ&quot;]}]"/>
</p:tagLst>
</file>

<file path=ppt/tags/tag218.xml><?xml version="1.0" encoding="utf-8"?>
<p:tagLst xmlns:p="http://schemas.openxmlformats.org/presentationml/2006/main">
  <p:tag name="RAINPROBLEM" val="ProblemBody"/>
</p:tagLst>
</file>

<file path=ppt/tags/tag219.xml><?xml version="1.0" encoding="utf-8"?>
<p:tagLst xmlns:p="http://schemas.openxmlformats.org/presentationml/2006/main">
  <p:tag name="RAINPROBLEM" val="ProblemSubmit"/>
  <p:tag name="RAINPROBLEMTYPE" val="ShortAnswer"/>
</p:tagLst>
</file>

<file path=ppt/tags/tag22.xml><?xml version="1.0" encoding="utf-8"?>
<p:tagLst xmlns:p="http://schemas.openxmlformats.org/presentationml/2006/main">
  <p:tag name="RAINPROBLEMTYPE" val="ProblemTypeMarker"/>
</p:tagLst>
</file>

<file path=ppt/tags/tag220.xml><?xml version="1.0" encoding="utf-8"?>
<p:tagLst xmlns:p="http://schemas.openxmlformats.org/presentationml/2006/main">
  <p:tag name="PRODUCTVERSIONTIP" val="PRODUCTVERSIONTIP"/>
</p:tagLst>
</file>

<file path=ppt/tags/tag221.xml><?xml version="1.0" encoding="utf-8"?>
<p:tagLst xmlns:p="http://schemas.openxmlformats.org/presentationml/2006/main">
  <p:tag name="RAINPROBLEM" val="ProblemRemarkBoard"/>
</p:tagLst>
</file>

<file path=ppt/tags/tag222.xml><?xml version="1.0" encoding="utf-8"?>
<p:tagLst xmlns:p="http://schemas.openxmlformats.org/presentationml/2006/main">
  <p:tag name="PROBLEMREMARKTITLE" val="ProblemRemarkBoardTip"/>
</p:tagLst>
</file>

<file path=ppt/tags/tag223.xml><?xml version="1.0" encoding="utf-8"?>
<p:tagLst xmlns:p="http://schemas.openxmlformats.org/presentationml/2006/main">
  <p:tag name="RAINPROBLEM" val="ProblemRemark"/>
</p:tagLst>
</file>

<file path=ppt/tags/tag224.xml><?xml version="1.0" encoding="utf-8"?>
<p:tagLst xmlns:p="http://schemas.openxmlformats.org/presentationml/2006/main">
  <p:tag name="PROBLEMREMARKTITLE" val="ProblemRemarkBoardTitle"/>
</p:tagLst>
</file>

<file path=ppt/tags/tag225.xml><?xml version="1.0" encoding="utf-8"?>
<p:tagLst xmlns:p="http://schemas.openxmlformats.org/presentationml/2006/main">
  <p:tag name="PROBLEMREMARKTITLE" val="ProblemRemarkBoardTitle"/>
</p:tagLst>
</file>

<file path=ppt/tags/tag226.xml><?xml version="1.0" encoding="utf-8"?>
<p:tagLst xmlns:p="http://schemas.openxmlformats.org/presentationml/2006/main">
  <p:tag name="PROBLEMREMARKTITLE" val="ProblemRemarkBoardTitle"/>
</p:tagLst>
</file>

<file path=ppt/tags/tag227.xml><?xml version="1.0" encoding="utf-8"?>
<p:tagLst xmlns:p="http://schemas.openxmlformats.org/presentationml/2006/main">
  <p:tag name="PROBLEMREMARKTITLE" val="ProblemRemarkBoardTitle"/>
</p:tagLst>
</file>

<file path=ppt/tags/tag228.xml><?xml version="1.0" encoding="utf-8"?>
<p:tagLst xmlns:p="http://schemas.openxmlformats.org/presentationml/2006/main">
  <p:tag name="PROBLEMREMARKTITLE" val="ProblemRemarkBoardTitle"/>
</p:tagLst>
</file>

<file path=ppt/tags/tag229.xml><?xml version="1.0" encoding="utf-8"?>
<p:tagLst xmlns:p="http://schemas.openxmlformats.org/presentationml/2006/main">
  <p:tag name="PROBLEMREMARKTITLE" val="ProblemRemarkBoardTitle"/>
</p:tagLst>
</file>

<file path=ppt/tags/tag23.xml><?xml version="1.0" encoding="utf-8"?>
<p:tagLst xmlns:p="http://schemas.openxmlformats.org/presentationml/2006/main">
  <p:tag name="RAINPROBLEM" val="ProblemSetting"/>
  <p:tag name="RAINPROBLEMTYPE" val="MultipleChoice"/>
</p:tagLst>
</file>

<file path=ppt/tags/tag230.xml><?xml version="1.0" encoding="utf-8"?>
<p:tagLst xmlns:p="http://schemas.openxmlformats.org/presentationml/2006/main">
  <p:tag name="PROBLEMREMARKTITLE" val="ProblemRemarkBoardTitle"/>
</p:tagLst>
</file>

<file path=ppt/tags/tag231.xml><?xml version="1.0" encoding="utf-8"?>
<p:tagLst xmlns:p="http://schemas.openxmlformats.org/presentationml/2006/main">
  <p:tag name="RAINPROBLEMTYPE" val="ProblemTypeMarker"/>
</p:tagLst>
</file>

<file path=ppt/tags/tag232.xml><?xml version="1.0" encoding="utf-8"?>
<p:tagLst xmlns:p="http://schemas.openxmlformats.org/presentationml/2006/main">
  <p:tag name="RAINPROBLEMTYPE" val="ProblemTypeMarker"/>
</p:tagLst>
</file>

<file path=ppt/tags/tag233.xml><?xml version="1.0" encoding="utf-8"?>
<p:tagLst xmlns:p="http://schemas.openxmlformats.org/presentationml/2006/main">
  <p:tag name="RAINPROBLEMTYPE" val="ProblemTypeMarker"/>
</p:tagLst>
</file>

<file path=ppt/tags/tag234.xml><?xml version="1.0" encoding="utf-8"?>
<p:tagLst xmlns:p="http://schemas.openxmlformats.org/presentationml/2006/main">
  <p:tag name="RAINPROBLEMTYPE" val="ProblemTypeMarker"/>
</p:tagLst>
</file>

<file path=ppt/tags/tag235.xml><?xml version="1.0" encoding="utf-8"?>
<p:tagLst xmlns:p="http://schemas.openxmlformats.org/presentationml/2006/main">
  <p:tag name="RAINPROBLEMTYPE" val="ProblemTypeMarker"/>
</p:tagLst>
</file>

<file path=ppt/tags/tag236.xml><?xml version="1.0" encoding="utf-8"?>
<p:tagLst xmlns:p="http://schemas.openxmlformats.org/presentationml/2006/main">
  <p:tag name="RAINPROBLEM" val="ProblemSetting"/>
  <p:tag name="RAINPROBLEMTYPE" val="ShortAnswer"/>
</p:tagLst>
</file>

<file path=ppt/tags/tag237.xml><?xml version="1.0" encoding="utf-8"?>
<p:tagLst xmlns:p="http://schemas.openxmlformats.org/presentationml/2006/main">
  <p:tag name="RAINPROBLEM" val="ShortAnswer"/>
  <p:tag name="PROBLEMHASREMARK" val="True"/>
  <p:tag name="PROBLEMREMARK" val="答案在下一页的PPT中"/>
  <p:tag name="PROBLEMVOICEALLOWED" val="False"/>
  <p:tag name="PROBLEMSCORE" val="10.0"/>
</p:tagLst>
</file>

<file path=ppt/tags/tag238.xml><?xml version="1.0" encoding="utf-8"?>
<p:tagLst xmlns:p="http://schemas.openxmlformats.org/presentationml/2006/main">
  <p:tag name="COMMONDATA" val="eyJoZGlkIjoiZWJkYTkwMDE0MjJhYzE5OGM3MzAyMGM4NzU4ZTA5NDIifQ=="/>
</p:tagLst>
</file>

<file path=ppt/tags/tag24.xml><?xml version="1.0" encoding="utf-8"?>
<p:tagLst xmlns:p="http://schemas.openxmlformats.org/presentationml/2006/main">
  <p:tag name="PROBLEMSCORE_HALF" val="0.0"/>
  <p:tag name="PROBLEMSCORE" val="10.0"/>
  <p:tag name="RAINPROBLEMTYPE" val="MultipleChoice"/>
  <p:tag name="RAINPROBLEM" val="MultipleChoice"/>
  <p:tag name="PROBLEMHASREMARK" val="True"/>
  <p:tag name="PROBLEMREMARK" val="C++是1980年&#10;Python是1990年&#10;Java是1995年&#10;数据来自wikipedia.com&#10;&#10;https://en.wikipedia.org/wiki/History_of_programming_languages"/>
</p:tagLst>
</file>

<file path=ppt/tags/tag25.xml><?xml version="1.0" encoding="utf-8"?>
<p:tagLst xmlns:p="http://schemas.openxmlformats.org/presentationml/2006/main">
  <p:tag name="RAINPROBLEM" val="ProblemBody"/>
</p:tagLst>
</file>

<file path=ppt/tags/tag26.xml><?xml version="1.0" encoding="utf-8"?>
<p:tagLst xmlns:p="http://schemas.openxmlformats.org/presentationml/2006/main">
  <p:tag name="RAINPROBLEM" val="ProblemSubmit"/>
  <p:tag name="RAINPROBLEMTYPE" val="ShortAnswer"/>
</p:tagLst>
</file>

<file path=ppt/tags/tag27.xml><?xml version="1.0" encoding="utf-8"?>
<p:tagLst xmlns:p="http://schemas.openxmlformats.org/presentationml/2006/main">
  <p:tag name="PRODUCTVERSIONTIP" val="PRODUCTVERSIONTIP"/>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 val="ProblemSetting"/>
  <p:tag name="RAINPROBLEMTYPE" val="ShortAnswer"/>
</p:tagLst>
</file>

<file path=ppt/tags/tag34.xml><?xml version="1.0" encoding="utf-8"?>
<p:tagLst xmlns:p="http://schemas.openxmlformats.org/presentationml/2006/main">
  <p:tag name="RAINPROBLEM" val="ShortAnswer"/>
  <p:tag name="PROBLEMSCORE" val="10.0"/>
  <p:tag name="PROBLEMVOICEALLOWED" val="False"/>
</p:tagLst>
</file>

<file path=ppt/tags/tag35.xml><?xml version="1.0" encoding="utf-8"?>
<p:tagLst xmlns:p="http://schemas.openxmlformats.org/presentationml/2006/main">
  <p:tag name="RAINPROBLEM" val="ProblemBody"/>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Item"/>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Bullet"/>
  <p:tag name="RAINPROBLEMTYPE" val="MultipleChoiceMA"/>
  <p:tag name="RAINBULLET" val="Wrong"/>
</p:tagLst>
</file>

<file path=ppt/tags/tag41.xml><?xml version="1.0" encoding="utf-8"?>
<p:tagLst xmlns:p="http://schemas.openxmlformats.org/presentationml/2006/main">
  <p:tag name="RAINPROBLEM" val="ProblemBullet"/>
  <p:tag name="RAINPROBLEMTYPE" val="MultipleChoiceMA"/>
  <p:tag name="RAINBULLET" val="Wrong"/>
</p:tagLst>
</file>

<file path=ppt/tags/tag42.xml><?xml version="1.0" encoding="utf-8"?>
<p:tagLst xmlns:p="http://schemas.openxmlformats.org/presentationml/2006/main">
  <p:tag name="RAINPROBLEM" val="ProblemBullet"/>
  <p:tag name="RAINPROBLEMTYPE" val="MultipleChoiceMA"/>
  <p:tag name="RAINBULLET" val="Correct"/>
</p:tagLst>
</file>

<file path=ppt/tags/tag43.xml><?xml version="1.0" encoding="utf-8"?>
<p:tagLst xmlns:p="http://schemas.openxmlformats.org/presentationml/2006/main">
  <p:tag name="RAINPROBLEM" val="ProblemBullet"/>
  <p:tag name="RAINPROBLEMTYPE" val="MultipleChoiceMA"/>
  <p:tag name="RAINBULLET" val="Correct"/>
</p:tagLst>
</file>

<file path=ppt/tags/tag44.xml><?xml version="1.0" encoding="utf-8"?>
<p:tagLst xmlns:p="http://schemas.openxmlformats.org/presentationml/2006/main">
  <p:tag name="RAINPROBLEM" val="ProblemSubmit"/>
  <p:tag name="RAINPROBLEMTYPE" val="MultipleChoiceMA"/>
</p:tagLst>
</file>

<file path=ppt/tags/tag45.xml><?xml version="1.0" encoding="utf-8"?>
<p:tagLst xmlns:p="http://schemas.openxmlformats.org/presentationml/2006/main">
  <p:tag name="RAINPROBLEM" val="ProblemItem"/>
</p:tagLst>
</file>

<file path=ppt/tags/tag46.xml><?xml version="1.0" encoding="utf-8"?>
<p:tagLst xmlns:p="http://schemas.openxmlformats.org/presentationml/2006/main">
  <p:tag name="RAINPROBLEM" val="ProblemBullet"/>
  <p:tag name="RAINPROBLEMTYPE" val="MultipleChoiceMA"/>
  <p:tag name="RAINBULLET" val="Correct"/>
</p:tagLst>
</file>

<file path=ppt/tags/tag47.xml><?xml version="1.0" encoding="utf-8"?>
<p:tagLst xmlns:p="http://schemas.openxmlformats.org/presentationml/2006/main">
  <p:tag name="RAINPROBLEM" val="ProblemRemarkBoard"/>
</p:tagLst>
</file>

<file path=ppt/tags/tag48.xml><?xml version="1.0" encoding="utf-8"?>
<p:tagLst xmlns:p="http://schemas.openxmlformats.org/presentationml/2006/main">
  <p:tag name="PROBLEMREMARKTITLE" val="ProblemRemarkBoardTip"/>
</p:tagLst>
</file>

<file path=ppt/tags/tag49.xml><?xml version="1.0" encoding="utf-8"?>
<p:tagLst xmlns:p="http://schemas.openxmlformats.org/presentationml/2006/main">
  <p:tag name="RAINPROBLEM" val="ProblemRemark"/>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PROBLEMREMARKTITLE" val="ProblemRemarkBoardTitle"/>
</p:tagLst>
</file>

<file path=ppt/tags/tag51.xml><?xml version="1.0" encoding="utf-8"?>
<p:tagLst xmlns:p="http://schemas.openxmlformats.org/presentationml/2006/main">
  <p:tag name="PROBLEMREMARKTITLE" val="ProblemRemarkBoardTitle"/>
</p:tagLst>
</file>

<file path=ppt/tags/tag52.xml><?xml version="1.0" encoding="utf-8"?>
<p:tagLst xmlns:p="http://schemas.openxmlformats.org/presentationml/2006/main">
  <p:tag name="PROBLEMREMARKTITLE" val="ProblemRemarkBoardTitle"/>
</p:tagLst>
</file>

<file path=ppt/tags/tag53.xml><?xml version="1.0" encoding="utf-8"?>
<p:tagLst xmlns:p="http://schemas.openxmlformats.org/presentationml/2006/main">
  <p:tag name="PROBLEMREMARKTITLE" val="ProblemRemarkBoardTitle"/>
</p:tagLst>
</file>

<file path=ppt/tags/tag54.xml><?xml version="1.0" encoding="utf-8"?>
<p:tagLst xmlns:p="http://schemas.openxmlformats.org/presentationml/2006/main">
  <p:tag name="PROBLEMREMARKTITLE" val="ProblemRemarkBoardTitle"/>
</p:tagLst>
</file>

<file path=ppt/tags/tag55.xml><?xml version="1.0" encoding="utf-8"?>
<p:tagLst xmlns:p="http://schemas.openxmlformats.org/presentationml/2006/main">
  <p:tag name="PROBLEMREMARKTITLE" val="ProblemRemarkBoardTitle"/>
</p:tagLst>
</file>

<file path=ppt/tags/tag56.xml><?xml version="1.0" encoding="utf-8"?>
<p:tagLst xmlns:p="http://schemas.openxmlformats.org/presentationml/2006/main">
  <p:tag name="PROBLEMREMARKTITLE" val="ProblemRemarkBoardTitle"/>
</p:tagLst>
</file>

<file path=ppt/tags/tag57.xml><?xml version="1.0" encoding="utf-8"?>
<p:tagLst xmlns:p="http://schemas.openxmlformats.org/presentationml/2006/main">
  <p:tag name="RAINPROBLEMTYPE" val="ProblemTypeMarker"/>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 val="ProblemSetting"/>
  <p:tag name="RAINPROBLEMTYPE" val="MultipleChoiceMA"/>
</p:tagLst>
</file>

<file path=ppt/tags/tag63.xml><?xml version="1.0" encoding="utf-8"?>
<p:tagLst xmlns:p="http://schemas.openxmlformats.org/presentationml/2006/main">
  <p:tag name="RAINPROBLEM" val="MultipleChoiceMA"/>
  <p:tag name="PROBLEMSCORE_HALF" val="0.0"/>
  <p:tag name="PROBLEMHASREMARK" val="True"/>
  <p:tag name="PROBLEMREMARK" val="机器语言和汇编语言依赖于特定的硬件的指令集和特定系统的功能函数，不能在其他计算机环境下编译和运行。&#10;高级语言具有很好的可移植性，例如C++和Java程序如果没有引用某个操作系统特有的库函数，几乎可以在任何计算机系统上编译和运行。&#10;"/>
  <p:tag name="PROBLEMSCORE" val="10.0"/>
</p:tagLst>
</file>

<file path=ppt/tags/tag64.xml><?xml version="1.0" encoding="utf-8"?>
<p:tagLst xmlns:p="http://schemas.openxmlformats.org/presentationml/2006/main">
  <p:tag name="RAINPROBLEM" val="ProblemBody"/>
</p:tagLst>
</file>

<file path=ppt/tags/tag65.xml><?xml version="1.0" encoding="utf-8"?>
<p:tagLst xmlns:p="http://schemas.openxmlformats.org/presentationml/2006/main">
  <p:tag name="RAINPROBLEM" val="ProblemItem"/>
</p:tagLst>
</file>

<file path=ppt/tags/tag66.xml><?xml version="1.0" encoding="utf-8"?>
<p:tagLst xmlns:p="http://schemas.openxmlformats.org/presentationml/2006/main">
  <p:tag name="RAINPROBLEM" val="ProblemItem"/>
</p:tagLst>
</file>

<file path=ppt/tags/tag67.xml><?xml version="1.0" encoding="utf-8"?>
<p:tagLst xmlns:p="http://schemas.openxmlformats.org/presentationml/2006/main">
  <p:tag name="RAINPROBLEM" val="ProblemBullet"/>
  <p:tag name="RAINPROBLEMTYPE" val="Polling"/>
  <p:tag name="RAINBULLET" val="Wrong"/>
</p:tagLst>
</file>

<file path=ppt/tags/tag68.xml><?xml version="1.0" encoding="utf-8"?>
<p:tagLst xmlns:p="http://schemas.openxmlformats.org/presentationml/2006/main">
  <p:tag name="RAINPROBLEM" val="ProblemBullet"/>
  <p:tag name="RAINPROBLEMTYPE" val="Polling"/>
  <p:tag name="RAINBULLET" val="Wrong"/>
</p:tagLst>
</file>

<file path=ppt/tags/tag69.xml><?xml version="1.0" encoding="utf-8"?>
<p:tagLst xmlns:p="http://schemas.openxmlformats.org/presentationml/2006/main">
  <p:tag name="RAINPROBLEM" val="ProblemSubmit"/>
  <p:tag name="RAINPROBLEMTYPE" val="Polling"/>
</p:tagLst>
</file>

<file path=ppt/tags/tag7.xml><?xml version="1.0" encoding="utf-8"?>
<p:tagLst xmlns:p="http://schemas.openxmlformats.org/presentationml/2006/main">
  <p:tag name="RAINPROBLEM" val="ProblemBullet"/>
  <p:tag name="RAINPROBLEMTYPE" val="MultipleChoice"/>
  <p:tag name="RAINBULLET" val="Wrong"/>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 name="RAINPROBLEM" val="PollingAnswer"/>
</p:tagLst>
</file>

<file path=ppt/tags/tag75.xml><?xml version="1.0" encoding="utf-8"?>
<p:tagLst xmlns:p="http://schemas.openxmlformats.org/presentationml/2006/main">
  <p:tag name="RAINPROBLEM" val="ProblemSetting"/>
  <p:tag name="RAINPROBLEMTYPE" val="Polling"/>
</p:tagLst>
</file>

<file path=ppt/tags/tag76.xml><?xml version="1.0" encoding="utf-8"?>
<p:tagLst xmlns:p="http://schemas.openxmlformats.org/presentationml/2006/main">
  <p:tag name="RAINPROBLEM" val="Polling"/>
  <p:tag name="ANONYMOUSPOLLING" val="False"/>
  <p:tag name="PROBLEMSCORE" val="0.0"/>
</p:tagLst>
</file>

<file path=ppt/tags/tag77.xml><?xml version="1.0" encoding="utf-8"?>
<p:tagLst xmlns:p="http://schemas.openxmlformats.org/presentationml/2006/main">
  <p:tag name="RAINPROBLEM" val="ProblemBody"/>
</p:tagLst>
</file>

<file path=ppt/tags/tag78.xml><?xml version="1.0" encoding="utf-8"?>
<p:tagLst xmlns:p="http://schemas.openxmlformats.org/presentationml/2006/main">
  <p:tag name="RAINPROBLEM" val="ProblemSubmit"/>
  <p:tag name="RAINPROBLEMTYPE" val="ShortAnswer"/>
</p:tagLst>
</file>

<file path=ppt/tags/tag79.xml><?xml version="1.0" encoding="utf-8"?>
<p:tagLst xmlns:p="http://schemas.openxmlformats.org/presentationml/2006/main">
  <p:tag name="PRODUCTVERSIONTIP" val="PRODUCTVERSIONTIP"/>
</p:tagLst>
</file>

<file path=ppt/tags/tag8.xml><?xml version="1.0" encoding="utf-8"?>
<p:tagLst xmlns:p="http://schemas.openxmlformats.org/presentationml/2006/main">
  <p:tag name="RAINPROBLEM" val="ProblemBullet"/>
  <p:tag name="RAINPROBLEMTYPE" val="MultipleChoice"/>
  <p:tag name="RAINBULLET" val="Wrong"/>
</p:tagLst>
</file>

<file path=ppt/tags/tag80.xml><?xml version="1.0" encoding="utf-8"?>
<p:tagLst xmlns:p="http://schemas.openxmlformats.org/presentationml/2006/main">
  <p:tag name="RAINPROBLEM" val="ProblemRemarkBoard"/>
</p:tagLst>
</file>

<file path=ppt/tags/tag81.xml><?xml version="1.0" encoding="utf-8"?>
<p:tagLst xmlns:p="http://schemas.openxmlformats.org/presentationml/2006/main">
  <p:tag name="PROBLEMREMARKTITLE" val="ProblemRemarkBoardTip"/>
</p:tagLst>
</file>

<file path=ppt/tags/tag82.xml><?xml version="1.0" encoding="utf-8"?>
<p:tagLst xmlns:p="http://schemas.openxmlformats.org/presentationml/2006/main">
  <p:tag name="RAINPROBLEM" val="ProblemRemark"/>
</p:tagLst>
</file>

<file path=ppt/tags/tag83.xml><?xml version="1.0" encoding="utf-8"?>
<p:tagLst xmlns:p="http://schemas.openxmlformats.org/presentationml/2006/main">
  <p:tag name="PROBLEMREMARKTITLE" val="ProblemRemarkBoardTitle"/>
</p:tagLst>
</file>

<file path=ppt/tags/tag84.xml><?xml version="1.0" encoding="utf-8"?>
<p:tagLst xmlns:p="http://schemas.openxmlformats.org/presentationml/2006/main">
  <p:tag name="PROBLEMREMARKTITLE" val="ProblemRemarkBoardTitle"/>
</p:tagLst>
</file>

<file path=ppt/tags/tag85.xml><?xml version="1.0" encoding="utf-8"?>
<p:tagLst xmlns:p="http://schemas.openxmlformats.org/presentationml/2006/main">
  <p:tag name="PROBLEMREMARKTITLE" val="ProblemRemarkBoardTitle"/>
</p:tagLst>
</file>

<file path=ppt/tags/tag86.xml><?xml version="1.0" encoding="utf-8"?>
<p:tagLst xmlns:p="http://schemas.openxmlformats.org/presentationml/2006/main">
  <p:tag name="PROBLEMREMARKTITLE" val="ProblemRemarkBoardTitle"/>
</p:tagLst>
</file>

<file path=ppt/tags/tag87.xml><?xml version="1.0" encoding="utf-8"?>
<p:tagLst xmlns:p="http://schemas.openxmlformats.org/presentationml/2006/main">
  <p:tag name="PROBLEMREMARKTITLE" val="ProblemRemarkBoardTitle"/>
</p:tagLst>
</file>

<file path=ppt/tags/tag88.xml><?xml version="1.0" encoding="utf-8"?>
<p:tagLst xmlns:p="http://schemas.openxmlformats.org/presentationml/2006/main">
  <p:tag name="PROBLEMREMARKTITLE" val="ProblemRemarkBoardTitle"/>
</p:tagLst>
</file>

<file path=ppt/tags/tag89.xml><?xml version="1.0" encoding="utf-8"?>
<p:tagLst xmlns:p="http://schemas.openxmlformats.org/presentationml/2006/main">
  <p:tag name="PROBLEMREMARKTITLE" val="ProblemRemarkBoardTitle"/>
</p:tagLst>
</file>

<file path=ppt/tags/tag9.xml><?xml version="1.0" encoding="utf-8"?>
<p:tagLst xmlns:p="http://schemas.openxmlformats.org/presentationml/2006/main">
  <p:tag name="RAINPROBLEM" val="ProblemBullet"/>
  <p:tag name="RAINPROBLEMTYPE" val="MultipleChoice"/>
  <p:tag name="RAINBULLET" val="Wrong"/>
</p:tagLst>
</file>

<file path=ppt/tags/tag90.xml><?xml version="1.0" encoding="utf-8"?>
<p:tagLst xmlns:p="http://schemas.openxmlformats.org/presentationml/2006/main">
  <p:tag name="RAINPROBLEMTYPE" val="ProblemTypeMarker"/>
</p:tagLst>
</file>

<file path=ppt/tags/tag91.xml><?xml version="1.0" encoding="utf-8"?>
<p:tagLst xmlns:p="http://schemas.openxmlformats.org/presentationml/2006/main">
  <p:tag name="RAINPROBLEMTYPE" val="ProblemTypeMarker"/>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 val="ProblemSetting"/>
  <p:tag name="RAINPROBLEMTYPE" val="ShortAnswer"/>
</p:tagLst>
</file>

<file path=ppt/tags/tag96.xml><?xml version="1.0" encoding="utf-8"?>
<p:tagLst xmlns:p="http://schemas.openxmlformats.org/presentationml/2006/main">
  <p:tag name="RAINPROBLEM" val="ShortAnswer"/>
  <p:tag name="PROBLEMHASREMARK" val="True"/>
  <p:tag name="PROBLEMREMARK" val="驱动开发、软件调试、软件优化、病毒分析、漏洞挖掘、嵌入式开发"/>
  <p:tag name="PROBLEMVOICEALLOWED" val="False"/>
  <p:tag name="PROBLEMSCORE" val="10.0"/>
</p:tagLst>
</file>

<file path=ppt/tags/tag97.xml><?xml version="1.0" encoding="utf-8"?>
<p:tagLst xmlns:p="http://schemas.openxmlformats.org/presentationml/2006/main">
  <p:tag name="RAINPROBLEM" val="ProblemBody"/>
</p:tagLst>
</file>

<file path=ppt/tags/tag98.xml><?xml version="1.0" encoding="utf-8"?>
<p:tagLst xmlns:p="http://schemas.openxmlformats.org/presentationml/2006/main">
  <p:tag name="RAINPROBLEM" val="ProblemItem"/>
</p:tagLst>
</file>

<file path=ppt/tags/tag99.xml><?xml version="1.0" encoding="utf-8"?>
<p:tagLst xmlns:p="http://schemas.openxmlformats.org/presentationml/2006/main">
  <p:tag name="RAINPROBLEM" val="ProblemItem"/>
</p:tagLst>
</file>

<file path=ppt/theme/theme1.xml><?xml version="1.0" encoding="utf-8"?>
<a:theme xmlns:a="http://schemas.openxmlformats.org/drawingml/2006/main" name="1_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400TGp_globalcity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400TGp_globalcity_light_ani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400TGp_globalcity_light_ani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400TGp_globalcity_light_ani">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6333</Words>
  <Application>WPS 演示</Application>
  <PresentationFormat>宽屏</PresentationFormat>
  <Paragraphs>791</Paragraphs>
  <Slides>90</Slides>
  <Notes>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90</vt:i4>
      </vt:variant>
    </vt:vector>
  </HeadingPairs>
  <TitlesOfParts>
    <vt:vector size="104" baseType="lpstr">
      <vt:lpstr>Arial</vt:lpstr>
      <vt:lpstr>宋体</vt:lpstr>
      <vt:lpstr>Wingdings</vt:lpstr>
      <vt:lpstr>Times New Roman</vt:lpstr>
      <vt:lpstr>Arial</vt:lpstr>
      <vt:lpstr>Cambria Math</vt:lpstr>
      <vt:lpstr>Calibri</vt:lpstr>
      <vt:lpstr>微软雅黑</vt:lpstr>
      <vt:lpstr>Arial Unicode MS</vt:lpstr>
      <vt:lpstr>等线</vt:lpstr>
      <vt:lpstr>Calibri Light</vt:lpstr>
      <vt:lpstr>等线 Light</vt:lpstr>
      <vt:lpstr>1_400TGp_globalcity_light_ani</vt:lpstr>
      <vt:lpstr>2_400TGp_globalcity_light_ani</vt:lpstr>
      <vt:lpstr>汇编语言与逆向技术  课程介绍</vt:lpstr>
      <vt:lpstr>大学四大“神”课</vt:lpstr>
      <vt:lpstr>汇编语言与逆向技术</vt:lpstr>
      <vt:lpstr>汇编语言与逆向技术</vt:lpstr>
      <vt:lpstr>课程推荐参考教材和拓展阅读资料</vt:lpstr>
      <vt:lpstr>考试成绩</vt:lpstr>
      <vt:lpstr>课程目标</vt:lpstr>
      <vt:lpstr>课程目标</vt:lpstr>
      <vt:lpstr>课程内容</vt:lpstr>
      <vt:lpstr>课程微信群</vt:lpstr>
      <vt:lpstr>汇编语言</vt:lpstr>
      <vt:lpstr>PowerPoint 演示文稿</vt:lpstr>
      <vt:lpstr>什么是汇编语言 （Assembly Language）</vt:lpstr>
      <vt:lpstr>编译与反汇编</vt:lpstr>
      <vt:lpstr>Google翻译</vt:lpstr>
      <vt:lpstr>什么是汇编语言</vt:lpstr>
      <vt:lpstr>汇编语言</vt:lpstr>
      <vt:lpstr> 基于ARMv8架构的鲲鹏处理器 </vt:lpstr>
      <vt:lpstr>PowerPoint 演示文稿</vt:lpstr>
      <vt:lpstr>为什么学习汇编语言</vt:lpstr>
      <vt:lpstr>为什么学习汇编语言</vt:lpstr>
      <vt:lpstr>为什么要学习汇编语言</vt:lpstr>
      <vt:lpstr>XcodeGhost的病毒</vt:lpstr>
      <vt:lpstr>XcodeGhost的病毒</vt:lpstr>
      <vt:lpstr>为什么要学习汇编语言</vt:lpstr>
      <vt:lpstr>为什么要学习汇编语言</vt:lpstr>
      <vt:lpstr>为什么学习汇编语言</vt:lpstr>
      <vt:lpstr>汇编语言缺点</vt:lpstr>
      <vt:lpstr>逆向分析技术</vt:lpstr>
      <vt:lpstr>逆向分析技术</vt:lpstr>
      <vt:lpstr>PE文件结构</vt:lpstr>
      <vt:lpstr>用户态动态逆向分析</vt:lpstr>
      <vt:lpstr>内核态动态逆向分析</vt:lpstr>
      <vt:lpstr>静态逆向分析</vt:lpstr>
      <vt:lpstr>IDA Pro</vt:lpstr>
      <vt:lpstr>Angr二进制符号执行工具运行输出</vt:lpstr>
      <vt:lpstr>软件保护</vt:lpstr>
      <vt:lpstr>软件保护</vt:lpstr>
      <vt:lpstr>本章知识点</vt:lpstr>
      <vt:lpstr>计算机编程语言</vt:lpstr>
      <vt:lpstr>计算机编程语言</vt:lpstr>
      <vt:lpstr>计算机编程语言</vt:lpstr>
      <vt:lpstr>机器语言</vt:lpstr>
      <vt:lpstr>汇编语言 </vt:lpstr>
      <vt:lpstr>高级语言</vt:lpstr>
      <vt:lpstr>高级语言</vt:lpstr>
      <vt:lpstr>可移植</vt:lpstr>
      <vt:lpstr>PowerPoint 演示文稿</vt:lpstr>
      <vt:lpstr>PowerPoint 演示文稿</vt:lpstr>
      <vt:lpstr>可移植</vt:lpstr>
      <vt:lpstr>PowerPoint 演示文稿</vt:lpstr>
      <vt:lpstr>嵌入式系统</vt:lpstr>
      <vt:lpstr>实时系统</vt:lpstr>
      <vt:lpstr>游戏机</vt:lpstr>
      <vt:lpstr>驱动程序</vt:lpstr>
      <vt:lpstr>加密算法</vt:lpstr>
      <vt:lpstr>逆向分析</vt:lpstr>
      <vt:lpstr>虚拟机的概念</vt:lpstr>
      <vt:lpstr>虚拟机的概念</vt:lpstr>
      <vt:lpstr>虚拟机的层次</vt:lpstr>
      <vt:lpstr>执行方式</vt:lpstr>
      <vt:lpstr>PowerPoint 演示文稿</vt:lpstr>
      <vt:lpstr>数据的表示方法</vt:lpstr>
      <vt:lpstr>数据的表示方法</vt:lpstr>
      <vt:lpstr>PowerPoint 演示文稿</vt:lpstr>
      <vt:lpstr>二进制数</vt:lpstr>
      <vt:lpstr>二进制数</vt:lpstr>
      <vt:lpstr>PowerPoint 演示文稿</vt:lpstr>
      <vt:lpstr>数据的存储单位</vt:lpstr>
      <vt:lpstr>数据的存储单位</vt:lpstr>
      <vt:lpstr>十六进制</vt:lpstr>
      <vt:lpstr>PowerPoint 演示文稿</vt:lpstr>
      <vt:lpstr>字符集</vt:lpstr>
      <vt:lpstr>PowerPoint 演示文稿</vt:lpstr>
      <vt:lpstr>字符集</vt:lpstr>
      <vt:lpstr>PowerPoint 演示文稿</vt:lpstr>
      <vt:lpstr>ASCII字符集</vt:lpstr>
      <vt:lpstr>ASCII字符集</vt:lpstr>
      <vt:lpstr>ASCII字符集</vt:lpstr>
      <vt:lpstr>PowerPoint 演示文稿</vt:lpstr>
      <vt:lpstr>Unicode字符集</vt:lpstr>
      <vt:lpstr>Unicode字符集</vt:lpstr>
      <vt:lpstr>PowerPoint 演示文稿</vt:lpstr>
      <vt:lpstr>字节序</vt:lpstr>
      <vt:lpstr>字节序</vt:lpstr>
      <vt:lpstr>字节序</vt:lpstr>
      <vt:lpstr>大端字节序</vt:lpstr>
      <vt:lpstr>小端字节序</vt:lpstr>
      <vt:lpstr>PowerPoint 演示文稿</vt:lpstr>
      <vt:lpstr>字节序</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Malware Analysis</dc:title>
  <dc:creator>Sam Bowne</dc:creator>
  <cp:lastModifiedBy>mutou123</cp:lastModifiedBy>
  <cp:revision>353</cp:revision>
  <dcterms:created xsi:type="dcterms:W3CDTF">2013-08-16T17:07:00Z</dcterms:created>
  <dcterms:modified xsi:type="dcterms:W3CDTF">2023-09-14T23:21:58Z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5473EB1E073242C59C9F301D4935E2DD_12</vt:lpwstr>
  </property>
  <property fmtid="{D5CDD505-2E9C-101B-9397-08002B2CF9AE}" pid="3" name="KSOProductBuildVer">
    <vt:lpwstr>2052-12.1.0.15120</vt:lpwstr>
  </property>
</Properties>
</file>